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57" r:id="rId3"/>
    <p:sldId id="260" r:id="rId4"/>
    <p:sldId id="258" r:id="rId5"/>
    <p:sldId id="261" r:id="rId6"/>
    <p:sldId id="263" r:id="rId7"/>
    <p:sldId id="264" r:id="rId8"/>
    <p:sldId id="265" r:id="rId9"/>
    <p:sldId id="268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81" r:id="rId21"/>
    <p:sldId id="283" r:id="rId22"/>
    <p:sldId id="277" r:id="rId23"/>
    <p:sldId id="278" r:id="rId24"/>
    <p:sldId id="279" r:id="rId25"/>
    <p:sldId id="284" r:id="rId26"/>
    <p:sldId id="285" r:id="rId27"/>
    <p:sldId id="286" r:id="rId28"/>
    <p:sldId id="295" r:id="rId29"/>
    <p:sldId id="292" r:id="rId30"/>
    <p:sldId id="296" r:id="rId31"/>
    <p:sldId id="293" r:id="rId32"/>
    <p:sldId id="294" r:id="rId33"/>
    <p:sldId id="289" r:id="rId34"/>
    <p:sldId id="290" r:id="rId35"/>
    <p:sldId id="291" r:id="rId36"/>
    <p:sldId id="288" r:id="rId37"/>
    <p:sldId id="287" r:id="rId38"/>
    <p:sldId id="297" r:id="rId39"/>
    <p:sldId id="298" r:id="rId40"/>
    <p:sldId id="299" r:id="rId41"/>
    <p:sldId id="300" r:id="rId42"/>
    <p:sldId id="312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65B22-BC49-4684-B4BC-E063D2396188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B2CC9-6FB8-475E-A959-AB9247CAF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11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B2CC9-6FB8-475E-A959-AB9247CAF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16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D4EF7-F978-BEAA-ACAB-81945DC78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17A632-FCA7-4DEA-701C-C921E0D84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342C32-3C2E-4E8D-5536-238B6579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C35C7E-D3F0-1C68-C44E-F397F379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C04853-69B9-5309-5DDD-EB51CBAA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25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CBFC4-6B8F-6C62-6FC3-04109A6F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757208-66B7-6A71-87F5-D2F1B868D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A97E12-0B94-2CAB-B525-38892A00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6C4C5A-C392-F7F0-59B8-EA770CD2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B6A802-C938-4BFC-1299-E17D3CAE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6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937818-9319-3B37-144C-21AE18FD8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3E4B95-6998-0B62-B7A4-00648EE8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B078D-85B9-7342-C3AF-01F968EA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FA107-6447-C9B1-5207-E99AA1D3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F54F9-7FC0-3239-2E8D-9788048B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14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7CC0D-34EC-9982-8236-4040516D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7B5729-1B6D-4F37-5C8F-4D882E6D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E9369E-AF23-4418-CCE8-103658E1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0A110D-FB7D-8F0B-3BE4-28E684DB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17279C-1750-E20A-B1DB-705EC7AB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20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789B7-65DB-CD03-0460-EC309869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F432E2-BA72-D2D1-0DF5-6FA2A5235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B4D1F4-0E46-7F1D-A5BE-5CF0F9AE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BE9E9C-364F-9891-B359-84C8D12E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9AE30-5B1F-BA04-1022-340E29B6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9F78-8C9E-687E-A616-7A2F2DA0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AD010-54F2-3F90-F048-F9F12DB8A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180A0F-9E50-F905-E853-7DFF214F8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B22158-88F3-1C47-3379-F5328AD8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E578EA-F99D-2D92-8ADE-11F82533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59C6BA-6136-E5EC-0915-66DDDCEB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67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91411-8B0E-1ACA-67E7-B1C147D3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FFA5D-A7C2-CCD1-0A55-F80F5C65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96EEB2-FB55-46AC-7FAD-B15DF24DA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0BC86C-04C4-348B-584B-6426896C0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4623AA-13F3-CE2B-3ABF-8A83935BE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8B316C-63B0-B6AF-C67C-AE040B4D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42D8786-AAC6-BFD0-1D3A-61552EC0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EE9CCEF-A4BB-60E3-8F6D-3BBFEF15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67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E2C34-A91B-7D10-2FA6-D7C48C78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BD4242-E14B-0A33-07C1-0491F0B9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9276DF-BAF3-473F-F345-C7B6646B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AFB04C-6D46-71AF-F6F9-AB33853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4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F8634A7-153C-B88F-37CD-79B3E878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64DA97-1AD8-7757-0607-D89B7752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6BD1CC-2EA4-3474-07E8-DA7C38F8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CFA9C-850C-E15B-EA34-AF1AB53E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90599E-C2FE-9B52-7602-503DEA8E0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201043-D566-D295-ECD1-680F1FC2C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7AA4E8-CAA0-710F-D470-D7BA14B8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C0CFB0-16F6-3C7C-7D15-DFE25212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665B67-962D-C9EB-1B81-5D013B07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7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124D3-B0E9-5F8A-B9AA-EFEEC71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5BC953D-F62A-65B2-2D4A-ED7A4729D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99D922-5F9E-6E64-D4CE-6A7F3C12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6020B7-692D-2D85-879D-2F798531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381C4E-3A7D-BA1B-91D8-BD087E42A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1F160B-6C79-F94D-A54D-E76D678C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02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4FDA0C-389C-32BD-09F2-0EAE6371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DE7E24-D92E-0A32-464C-F4AF9A196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521B8E-D6AB-0258-8D6F-0F6C5E2A6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B29B83-4013-1B11-11B8-09FB57FEB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5DED85-2BC1-7E48-3751-5B8730DDB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9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Templus</a:t>
            </a:r>
            <a:r>
              <a:rPr lang="en-US" sz="6600" dirty="0">
                <a:solidFill>
                  <a:schemeClr val="bg1"/>
                </a:solidFill>
              </a:rPr>
              <a:t> Fugit - </a:t>
            </a:r>
            <a:r>
              <a:rPr lang="pt-BR" sz="6600" dirty="0">
                <a:solidFill>
                  <a:schemeClr val="bg1"/>
                </a:solidFill>
              </a:rPr>
              <a:t>A Jornada Contra o Tempo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Jogo 2d no estilo rogue-like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Premissa da Narrativa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78329D0D-2573-5833-DEDD-38DC0D1A8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r="2148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27870B04-417B-7DF2-1733-171785839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1133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Presa no </a:t>
            </a:r>
            <a:r>
              <a:rPr lang="en-US" sz="1800" b="1" dirty="0"/>
              <a:t>Templo de Cronos</a:t>
            </a:r>
            <a:r>
              <a:rPr lang="en-US" sz="1800" dirty="0"/>
              <a:t>, Suzan </a:t>
            </a:r>
            <a:r>
              <a:rPr lang="en-US" sz="1800" dirty="0" err="1"/>
              <a:t>busca</a:t>
            </a:r>
            <a:r>
              <a:rPr lang="en-US" sz="1800" dirty="0"/>
              <a:t> </a:t>
            </a:r>
            <a:r>
              <a:rPr lang="en-US" sz="1800" dirty="0" err="1"/>
              <a:t>escapar</a:t>
            </a:r>
            <a:r>
              <a:rPr lang="en-US" sz="1800" dirty="0"/>
              <a:t> de um </a:t>
            </a:r>
            <a:r>
              <a:rPr lang="en-US" sz="1800" dirty="0" err="1"/>
              <a:t>ciclo</a:t>
            </a:r>
            <a:r>
              <a:rPr lang="en-US" sz="1800" dirty="0"/>
              <a:t> temporal </a:t>
            </a:r>
            <a:r>
              <a:rPr lang="en-US" sz="1800" dirty="0" err="1"/>
              <a:t>infinito</a:t>
            </a:r>
            <a:endParaRPr lang="en-US" sz="1800" dirty="0"/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Descobre</a:t>
            </a:r>
            <a:r>
              <a:rPr lang="en-US" sz="1800" dirty="0"/>
              <a:t> </a:t>
            </a:r>
            <a:r>
              <a:rPr lang="en-US" sz="1800" b="1" dirty="0" err="1"/>
              <a:t>artefatos</a:t>
            </a:r>
            <a:r>
              <a:rPr lang="en-US" sz="1800" b="1" dirty="0"/>
              <a:t> </a:t>
            </a:r>
            <a:r>
              <a:rPr lang="en-US" sz="1800" b="1" dirty="0" err="1"/>
              <a:t>temporais</a:t>
            </a:r>
            <a:r>
              <a:rPr lang="en-US" sz="1800" dirty="0"/>
              <a:t> e </a:t>
            </a:r>
            <a:r>
              <a:rPr lang="en-US" sz="1800" dirty="0" err="1"/>
              <a:t>habilidades</a:t>
            </a:r>
            <a:r>
              <a:rPr lang="en-US" sz="1800" dirty="0"/>
              <a:t> </a:t>
            </a:r>
            <a:r>
              <a:rPr lang="en-US" sz="1800" dirty="0" err="1"/>
              <a:t>únicas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Olho</a:t>
            </a:r>
            <a:r>
              <a:rPr lang="en-US" sz="1800" dirty="0"/>
              <a:t> do </a:t>
            </a:r>
            <a:r>
              <a:rPr lang="en-US" sz="1800" dirty="0" err="1"/>
              <a:t>oráculo</a:t>
            </a:r>
            <a:r>
              <a:rPr lang="en-US" sz="1800" dirty="0"/>
              <a:t>: </a:t>
            </a:r>
            <a:r>
              <a:rPr lang="en-US" sz="1800" dirty="0" err="1"/>
              <a:t>consegue</a:t>
            </a:r>
            <a:r>
              <a:rPr lang="en-US" sz="1800" dirty="0"/>
              <a:t> </a:t>
            </a:r>
            <a:r>
              <a:rPr lang="en-US" sz="1800" dirty="0" err="1"/>
              <a:t>observar</a:t>
            </a:r>
            <a:r>
              <a:rPr lang="en-US" sz="1800" dirty="0"/>
              <a:t> o que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seu</a:t>
            </a:r>
            <a:r>
              <a:rPr lang="en-US" sz="1800" dirty="0"/>
              <a:t> </a:t>
            </a:r>
            <a:r>
              <a:rPr lang="en-US" sz="1800" dirty="0" err="1"/>
              <a:t>redor</a:t>
            </a:r>
            <a:r>
              <a:rPr lang="en-US" sz="1800" dirty="0"/>
              <a:t>.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Marca de Cronos: altera as </a:t>
            </a:r>
            <a:r>
              <a:rPr lang="en-US" sz="1800" dirty="0" err="1"/>
              <a:t>regras</a:t>
            </a:r>
            <a:r>
              <a:rPr lang="en-US" sz="1800" dirty="0"/>
              <a:t> do tempo</a:t>
            </a:r>
          </a:p>
        </p:txBody>
      </p:sp>
    </p:spTree>
    <p:extLst>
      <p:ext uri="{BB962C8B-B14F-4D97-AF65-F5344CB8AC3E}">
        <p14:creationId xmlns:p14="http://schemas.microsoft.com/office/powerpoint/2010/main" val="386700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Início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Suzan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ruínas</a:t>
            </a:r>
            <a:r>
              <a:rPr lang="en-US" dirty="0">
                <a:solidFill>
                  <a:srgbClr val="FFFFFF"/>
                </a:solidFill>
              </a:rPr>
              <a:t> do Templo de Cronos, curiosa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possível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arqueológica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Ao </a:t>
            </a:r>
            <a:r>
              <a:rPr lang="en-US" dirty="0" err="1">
                <a:solidFill>
                  <a:srgbClr val="FFFFFF"/>
                </a:solidFill>
              </a:rPr>
              <a:t>ativar</a:t>
            </a:r>
            <a:r>
              <a:rPr lang="en-US" dirty="0">
                <a:solidFill>
                  <a:srgbClr val="FFFFFF"/>
                </a:solidFill>
              </a:rPr>
              <a:t> um misterioso </a:t>
            </a:r>
            <a:r>
              <a:rPr lang="en-US" dirty="0" err="1">
                <a:solidFill>
                  <a:srgbClr val="FFFFFF"/>
                </a:solidFill>
              </a:rPr>
              <a:t>mecanismo</a:t>
            </a:r>
            <a:r>
              <a:rPr lang="en-US" dirty="0">
                <a:solidFill>
                  <a:srgbClr val="FFFFFF"/>
                </a:solidFill>
              </a:rPr>
              <a:t>, é </a:t>
            </a:r>
            <a:r>
              <a:rPr lang="en-US" dirty="0" err="1">
                <a:solidFill>
                  <a:srgbClr val="FFFFFF"/>
                </a:solidFill>
              </a:rPr>
              <a:t>envolvida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luz </a:t>
            </a:r>
            <a:r>
              <a:rPr lang="en-US" dirty="0" err="1">
                <a:solidFill>
                  <a:srgbClr val="FFFFFF"/>
                </a:solidFill>
              </a:rPr>
              <a:t>intensa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perde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sentidos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Desperta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primeira</a:t>
            </a:r>
            <a:r>
              <a:rPr lang="en-US" dirty="0">
                <a:solidFill>
                  <a:srgbClr val="FFFFFF"/>
                </a:solidFill>
              </a:rPr>
              <a:t> sala, com </a:t>
            </a:r>
            <a:r>
              <a:rPr lang="en-US" dirty="0" err="1">
                <a:solidFill>
                  <a:srgbClr val="FFFFFF"/>
                </a:solidFill>
              </a:rPr>
              <a:t>informações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mínimas</a:t>
            </a:r>
            <a:r>
              <a:rPr lang="en-US" dirty="0">
                <a:solidFill>
                  <a:srgbClr val="FFFFFF"/>
                </a:solidFill>
              </a:rPr>
              <a:t> e um </a:t>
            </a:r>
            <a:r>
              <a:rPr lang="en-US" dirty="0" err="1">
                <a:solidFill>
                  <a:srgbClr val="FFFFFF"/>
                </a:solidFill>
              </a:rPr>
              <a:t>ambiente</a:t>
            </a:r>
            <a:r>
              <a:rPr lang="en-US" dirty="0">
                <a:solidFill>
                  <a:srgbClr val="FFFFFF"/>
                </a:solidFill>
              </a:rPr>
              <a:t> misterioso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 jornada </a:t>
            </a:r>
            <a:r>
              <a:rPr lang="en-US" dirty="0" err="1">
                <a:solidFill>
                  <a:srgbClr val="FFFFFF"/>
                </a:solidFill>
              </a:rPr>
              <a:t>começa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intuitiva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onde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tudo</a:t>
            </a:r>
            <a:r>
              <a:rPr lang="en-US" dirty="0">
                <a:solidFill>
                  <a:srgbClr val="FFFFFF"/>
                </a:solidFill>
              </a:rPr>
              <a:t> é um enigma – inclusive o </a:t>
            </a:r>
            <a:r>
              <a:rPr lang="en-US" dirty="0" err="1">
                <a:solidFill>
                  <a:srgbClr val="FFFFFF"/>
                </a:solidFill>
              </a:rPr>
              <a:t>próprio</a:t>
            </a:r>
            <a:r>
              <a:rPr lang="en-US" dirty="0">
                <a:solidFill>
                  <a:srgbClr val="FFFFFF"/>
                </a:solidFill>
              </a:rPr>
              <a:t> tempo.</a:t>
            </a:r>
          </a:p>
        </p:txBody>
      </p:sp>
    </p:spTree>
    <p:extLst>
      <p:ext uri="{BB962C8B-B14F-4D97-AF65-F5344CB8AC3E}">
        <p14:creationId xmlns:p14="http://schemas.microsoft.com/office/powerpoint/2010/main" val="3335043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Evolução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Progressiva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/>
              <a:t>Suzan</a:t>
            </a:r>
            <a:r>
              <a:rPr lang="pt-BR" dirty="0"/>
              <a:t> encontra </a:t>
            </a:r>
            <a:r>
              <a:rPr lang="pt-BR" b="1" dirty="0"/>
              <a:t>artefatos temporais</a:t>
            </a:r>
            <a:r>
              <a:rPr lang="pt-BR" dirty="0"/>
              <a:t> ao longo da exploração, desbloqueando habilidades únicas: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Desacelerar o tempo</a:t>
            </a:r>
            <a:r>
              <a:rPr lang="pt-BR" dirty="0"/>
              <a:t> (</a:t>
            </a:r>
            <a:r>
              <a:rPr lang="pt-BR" dirty="0" err="1"/>
              <a:t>bullet</a:t>
            </a:r>
            <a:r>
              <a:rPr lang="pt-BR" dirty="0"/>
              <a:t> time) – vantagem em combate e puzzles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Retroceder ações</a:t>
            </a:r>
            <a:r>
              <a:rPr lang="pt-BR" dirty="0"/>
              <a:t> – corrigir erros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Clonagem temporal</a:t>
            </a:r>
            <a:r>
              <a:rPr lang="pt-BR" dirty="0"/>
              <a:t> – duplicar uma ação sua do passado por alguns segundos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Os desafios se tornam cada vez mais complexos: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Inimigos</a:t>
            </a:r>
            <a:r>
              <a:rPr lang="pt-BR" dirty="0"/>
              <a:t> e</a:t>
            </a:r>
            <a:r>
              <a:rPr lang="pt-BR" b="1" dirty="0"/>
              <a:t> fases múltiplas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Puzzles temporais com múltiplas soluções possíveis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Ambientes mais hostis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49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Finais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possíveis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Libertação</a:t>
            </a:r>
            <a:r>
              <a:rPr lang="en-US" dirty="0">
                <a:solidFill>
                  <a:srgbClr val="FFFFFF"/>
                </a:solidFill>
              </a:rPr>
              <a:t> – Suzan </a:t>
            </a:r>
            <a:r>
              <a:rPr lang="en-US" dirty="0" err="1">
                <a:solidFill>
                  <a:srgbClr val="FFFFFF"/>
                </a:solidFill>
              </a:rPr>
              <a:t>quebra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ciclo</a:t>
            </a:r>
            <a:r>
              <a:rPr lang="en-US" dirty="0">
                <a:solidFill>
                  <a:srgbClr val="FFFFFF"/>
                </a:solidFill>
              </a:rPr>
              <a:t> temporal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Prisão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falha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escapar</a:t>
            </a:r>
            <a:r>
              <a:rPr lang="en-US" dirty="0">
                <a:solidFill>
                  <a:srgbClr val="FFFFFF"/>
                </a:solidFill>
              </a:rPr>
              <a:t> e se </a:t>
            </a:r>
            <a:r>
              <a:rPr lang="en-US" dirty="0" err="1">
                <a:solidFill>
                  <a:srgbClr val="FFFFFF"/>
                </a:solidFill>
              </a:rPr>
              <a:t>torna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parte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Paradoxo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o tempo </a:t>
            </a:r>
            <a:r>
              <a:rPr lang="en-US" dirty="0" err="1">
                <a:solidFill>
                  <a:srgbClr val="FFFFFF"/>
                </a:solidFill>
              </a:rPr>
              <a:t>ao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ponto</a:t>
            </a:r>
            <a:r>
              <a:rPr lang="en-US" dirty="0">
                <a:solidFill>
                  <a:srgbClr val="FFFFFF"/>
                </a:solidFill>
              </a:rPr>
              <a:t> de se </a:t>
            </a:r>
            <a:r>
              <a:rPr lang="en-US" dirty="0" err="1">
                <a:solidFill>
                  <a:srgbClr val="FFFFFF"/>
                </a:solidFill>
              </a:rPr>
              <a:t>tornar</a:t>
            </a:r>
            <a:r>
              <a:rPr lang="en-US" dirty="0">
                <a:solidFill>
                  <a:srgbClr val="FFFFFF"/>
                </a:solidFill>
              </a:rPr>
              <a:t> a nova </a:t>
            </a:r>
            <a:r>
              <a:rPr lang="en-US" dirty="0" err="1">
                <a:solidFill>
                  <a:srgbClr val="FFFFFF"/>
                </a:solidFill>
              </a:rPr>
              <a:t>entidade</a:t>
            </a:r>
            <a:r>
              <a:rPr lang="en-US" dirty="0">
                <a:solidFill>
                  <a:srgbClr val="FFFFFF"/>
                </a:solidFill>
              </a:rPr>
              <a:t> Cronos.</a:t>
            </a:r>
          </a:p>
        </p:txBody>
      </p:sp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7A63BEB-CF80-D4DC-C90D-A8AB61DE6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 r="3" b="118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302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Sentidos Explorados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Visão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Arte 2D </a:t>
            </a:r>
            <a:r>
              <a:rPr lang="en-US" dirty="0" err="1">
                <a:solidFill>
                  <a:srgbClr val="FFFFFF"/>
                </a:solidFill>
              </a:rPr>
              <a:t>pixelada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detalhada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especiais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temporais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Som: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Trilha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atmosférica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imersiva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Sons de </a:t>
            </a:r>
            <a:r>
              <a:rPr lang="en-US" dirty="0" err="1">
                <a:solidFill>
                  <a:srgbClr val="FFFFFF"/>
                </a:solidFill>
              </a:rPr>
              <a:t>engrenagens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distorções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sussurros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Feedback </a:t>
            </a:r>
            <a:r>
              <a:rPr lang="en-US" sz="2000" dirty="0" err="1">
                <a:solidFill>
                  <a:srgbClr val="FFFFFF"/>
                </a:solidFill>
              </a:rPr>
              <a:t>Tátil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Vibração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eventos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importantes</a:t>
            </a:r>
            <a:r>
              <a:rPr lang="en-US" dirty="0">
                <a:solidFill>
                  <a:srgbClr val="FFFFFF"/>
                </a:solidFill>
              </a:rPr>
              <a:t> (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perigo</a:t>
            </a:r>
            <a:r>
              <a:rPr lang="en-US" dirty="0">
                <a:solidFill>
                  <a:srgbClr val="FFFFFF"/>
                </a:solidFill>
              </a:rPr>
              <a:t>, boss fights)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Imagem 7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9F0749EA-F031-81A8-756B-10785C07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r="578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643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Dinâmica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Elementos de Atenção e Envolvimento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Atenção</a:t>
            </a:r>
            <a:r>
              <a:rPr lang="en-US" b="1" dirty="0">
                <a:solidFill>
                  <a:srgbClr val="FFFFFF"/>
                </a:solidFill>
              </a:rPr>
              <a:t> – Interesse </a:t>
            </a:r>
            <a:r>
              <a:rPr lang="en-US" b="1" dirty="0" err="1">
                <a:solidFill>
                  <a:srgbClr val="FFFFFF"/>
                </a:solidFill>
              </a:rPr>
              <a:t>Imediato</a:t>
            </a:r>
            <a:r>
              <a:rPr lang="en-US" b="1" dirty="0">
                <a:solidFill>
                  <a:srgbClr val="FFFFFF"/>
                </a:solidFill>
              </a:rPr>
              <a:t>: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Visual </a:t>
            </a:r>
            <a:r>
              <a:rPr lang="en-US" dirty="0" err="1">
                <a:solidFill>
                  <a:srgbClr val="FFFFFF"/>
                </a:solidFill>
              </a:rPr>
              <a:t>impactante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mecânicas</a:t>
            </a:r>
            <a:r>
              <a:rPr lang="en-US" dirty="0">
                <a:solidFill>
                  <a:srgbClr val="FFFFFF"/>
                </a:solidFill>
              </a:rPr>
              <a:t> simples </a:t>
            </a:r>
            <a:r>
              <a:rPr lang="en-US" dirty="0" err="1">
                <a:solidFill>
                  <a:srgbClr val="FFFFFF"/>
                </a:solidFill>
              </a:rPr>
              <a:t>porém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desafiadoras</a:t>
            </a:r>
            <a:r>
              <a:rPr lang="en-US" dirty="0">
                <a:solidFill>
                  <a:srgbClr val="FFFFFF"/>
                </a:solidFill>
              </a:rPr>
              <a:t>.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O </a:t>
            </a:r>
            <a:r>
              <a:rPr lang="en-US" dirty="0" err="1">
                <a:solidFill>
                  <a:srgbClr val="FFFFFF"/>
                </a:solidFill>
              </a:rPr>
              <a:t>mistério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envolvendo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r>
              <a:rPr lang="en-US" dirty="0">
                <a:solidFill>
                  <a:srgbClr val="FFFFFF"/>
                </a:solidFill>
              </a:rPr>
              <a:t>, a </a:t>
            </a:r>
            <a:r>
              <a:rPr lang="en-US" dirty="0" err="1">
                <a:solidFill>
                  <a:srgbClr val="FFFFFF"/>
                </a:solidFill>
              </a:rPr>
              <a:t>estética</a:t>
            </a:r>
            <a:r>
              <a:rPr lang="en-US" dirty="0">
                <a:solidFill>
                  <a:srgbClr val="FFFFFF"/>
                </a:solidFill>
              </a:rPr>
              <a:t> temporal e a </a:t>
            </a:r>
            <a:r>
              <a:rPr lang="en-US" dirty="0" err="1">
                <a:solidFill>
                  <a:srgbClr val="FFFFFF"/>
                </a:solidFill>
              </a:rPr>
              <a:t>urgência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imposta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onda</a:t>
            </a:r>
            <a:r>
              <a:rPr lang="en-US" dirty="0">
                <a:solidFill>
                  <a:srgbClr val="FFFFFF"/>
                </a:solidFill>
              </a:rPr>
              <a:t> de luz </a:t>
            </a:r>
            <a:r>
              <a:rPr lang="en-US" dirty="0" err="1">
                <a:solidFill>
                  <a:srgbClr val="FFFFFF"/>
                </a:solidFill>
              </a:rPr>
              <a:t>criam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imediata</a:t>
            </a:r>
            <a:r>
              <a:rPr lang="en-US" dirty="0">
                <a:solidFill>
                  <a:srgbClr val="FFFFFF"/>
                </a:solidFill>
              </a:rPr>
              <a:t> que </a:t>
            </a:r>
            <a:r>
              <a:rPr lang="en-US" dirty="0" err="1">
                <a:solidFill>
                  <a:srgbClr val="FFFFFF"/>
                </a:solidFill>
              </a:rPr>
              <a:t>prende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Envolvimento</a:t>
            </a:r>
            <a:r>
              <a:rPr lang="en-US" b="1" dirty="0">
                <a:solidFill>
                  <a:srgbClr val="FFFFFF"/>
                </a:solidFill>
              </a:rPr>
              <a:t> – Interesse de Longo </a:t>
            </a:r>
            <a:r>
              <a:rPr lang="en-US" b="1" dirty="0" err="1">
                <a:solidFill>
                  <a:srgbClr val="FFFFFF"/>
                </a:solidFill>
              </a:rPr>
              <a:t>Prazo</a:t>
            </a:r>
            <a:r>
              <a:rPr lang="en-US" b="1" dirty="0">
                <a:solidFill>
                  <a:srgbClr val="FFFFFF"/>
                </a:solidFill>
              </a:rPr>
              <a:t>: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rgbClr val="FFFFFF"/>
                </a:solidFill>
              </a:rPr>
              <a:t>Progressão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baseada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tentativas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erros</a:t>
            </a:r>
            <a:r>
              <a:rPr lang="en-US" dirty="0">
                <a:solidFill>
                  <a:srgbClr val="FFFFFF"/>
                </a:solidFill>
              </a:rPr>
              <a:t> (roguelike)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Novos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itens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descobertos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run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Possíveis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finais</a:t>
            </a:r>
            <a:r>
              <a:rPr lang="en-US" dirty="0">
                <a:solidFill>
                  <a:srgbClr val="FFFFFF"/>
                </a:solidFill>
              </a:rPr>
              <a:t> alternativos, </a:t>
            </a:r>
            <a:r>
              <a:rPr lang="en-US" dirty="0" err="1">
                <a:solidFill>
                  <a:srgbClr val="FFFFFF"/>
                </a:solidFill>
              </a:rPr>
              <a:t>incentivando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rejogabilidade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Fragmentos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narrativos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revelados</a:t>
            </a:r>
            <a:r>
              <a:rPr lang="en-US" dirty="0">
                <a:solidFill>
                  <a:srgbClr val="FFFFFF"/>
                </a:solidFill>
              </a:rPr>
              <a:t> com o </a:t>
            </a:r>
            <a:r>
              <a:rPr lang="en-US" dirty="0" err="1">
                <a:solidFill>
                  <a:srgbClr val="FFFFFF"/>
                </a:solidFill>
              </a:rPr>
              <a:t>avanço</a:t>
            </a:r>
            <a:r>
              <a:rPr lang="en-US" dirty="0">
                <a:solidFill>
                  <a:srgbClr val="FFFFFF"/>
                </a:solidFill>
              </a:rPr>
              <a:t>, que </a:t>
            </a:r>
            <a:r>
              <a:rPr lang="en-US" dirty="0" err="1">
                <a:solidFill>
                  <a:srgbClr val="FFFFFF"/>
                </a:solidFill>
              </a:rPr>
              <a:t>incentivam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compreensão</a:t>
            </a:r>
            <a:r>
              <a:rPr lang="en-US" dirty="0">
                <a:solidFill>
                  <a:srgbClr val="FFFFFF"/>
                </a:solidFill>
              </a:rPr>
              <a:t> da </a:t>
            </a:r>
            <a:r>
              <a:rPr lang="en-US" dirty="0" err="1">
                <a:solidFill>
                  <a:srgbClr val="FFFFFF"/>
                </a:solidFill>
              </a:rPr>
              <a:t>história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89" y="434187"/>
            <a:ext cx="6125964" cy="7443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Decisões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176" y="1768248"/>
            <a:ext cx="4750306" cy="442913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b="1" dirty="0" err="1"/>
              <a:t>Discerníveis</a:t>
            </a:r>
            <a:r>
              <a:rPr lang="en-US" sz="2100" b="1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Escolhe</a:t>
            </a:r>
            <a:r>
              <a:rPr lang="en-US" sz="2100" dirty="0"/>
              <a:t> entre </a:t>
            </a:r>
            <a:r>
              <a:rPr lang="en-US" sz="2100" dirty="0" err="1"/>
              <a:t>diferentes</a:t>
            </a:r>
            <a:r>
              <a:rPr lang="en-US" sz="2100" dirty="0"/>
              <a:t> </a:t>
            </a:r>
            <a:r>
              <a:rPr lang="en-US" sz="2100" dirty="0" err="1"/>
              <a:t>rotas</a:t>
            </a:r>
            <a:r>
              <a:rPr lang="en-US" sz="2100" dirty="0"/>
              <a:t>, </a:t>
            </a:r>
            <a:r>
              <a:rPr lang="en-US" sz="2100" dirty="0" err="1"/>
              <a:t>itens</a:t>
            </a:r>
            <a:r>
              <a:rPr lang="en-US" sz="2100" dirty="0"/>
              <a:t> e </a:t>
            </a:r>
            <a:r>
              <a:rPr lang="en-US" sz="2100" dirty="0" err="1"/>
              <a:t>habilidades</a:t>
            </a:r>
            <a:r>
              <a:rPr lang="en-US" sz="2100" dirty="0"/>
              <a:t> com </a:t>
            </a:r>
            <a:r>
              <a:rPr lang="en-US" sz="2100" dirty="0" err="1"/>
              <a:t>clareza</a:t>
            </a:r>
            <a:r>
              <a:rPr lang="en-US" sz="2100" dirty="0"/>
              <a:t> </a:t>
            </a:r>
            <a:r>
              <a:rPr lang="en-US" sz="2100" dirty="0" err="1"/>
              <a:t>sobre</a:t>
            </a:r>
            <a:r>
              <a:rPr lang="en-US" sz="2100" dirty="0"/>
              <a:t> </a:t>
            </a:r>
            <a:r>
              <a:rPr lang="en-US" sz="2100" dirty="0" err="1"/>
              <a:t>os</a:t>
            </a:r>
            <a:r>
              <a:rPr lang="en-US" sz="2100" dirty="0"/>
              <a:t> </a:t>
            </a:r>
            <a:r>
              <a:rPr lang="en-US" sz="2100" dirty="0" err="1"/>
              <a:t>efeitos</a:t>
            </a:r>
            <a:r>
              <a:rPr lang="en-US" sz="2100" dirty="0"/>
              <a:t> </a:t>
            </a:r>
            <a:r>
              <a:rPr lang="en-US" sz="2100" dirty="0" err="1"/>
              <a:t>imediatos</a:t>
            </a:r>
            <a:r>
              <a:rPr lang="en-US" sz="2100" dirty="0"/>
              <a:t> de </a:t>
            </a:r>
            <a:r>
              <a:rPr lang="en-US" sz="2100" dirty="0" err="1"/>
              <a:t>suas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.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Ambíguas</a:t>
            </a:r>
            <a:r>
              <a:rPr lang="en-US" sz="2100" dirty="0"/>
              <a:t>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Algumas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 </a:t>
            </a:r>
            <a:r>
              <a:rPr lang="en-US" sz="2100" dirty="0" err="1"/>
              <a:t>têm</a:t>
            </a:r>
            <a:r>
              <a:rPr lang="en-US" sz="2100" dirty="0"/>
              <a:t> </a:t>
            </a:r>
            <a:r>
              <a:rPr lang="en-US" sz="2100" dirty="0" err="1"/>
              <a:t>consequências</a:t>
            </a:r>
            <a:r>
              <a:rPr lang="en-US" sz="2100" dirty="0"/>
              <a:t> </a:t>
            </a:r>
            <a:r>
              <a:rPr lang="en-US" sz="2100" dirty="0" err="1"/>
              <a:t>incertas</a:t>
            </a:r>
            <a:r>
              <a:rPr lang="en-US" sz="2100" dirty="0"/>
              <a:t>, </a:t>
            </a:r>
            <a:r>
              <a:rPr lang="en-US" sz="2100" dirty="0" err="1"/>
              <a:t>como</a:t>
            </a:r>
            <a:r>
              <a:rPr lang="en-US" sz="2100" dirty="0"/>
              <a:t> usar um </a:t>
            </a:r>
            <a:r>
              <a:rPr lang="en-US" sz="2100" dirty="0" err="1"/>
              <a:t>artefato</a:t>
            </a:r>
            <a:r>
              <a:rPr lang="en-US" sz="2100" dirty="0"/>
              <a:t> </a:t>
            </a:r>
            <a:r>
              <a:rPr lang="en-US" sz="2100" dirty="0" err="1"/>
              <a:t>pouco</a:t>
            </a:r>
            <a:r>
              <a:rPr lang="en-US" sz="2100" dirty="0"/>
              <a:t> </a:t>
            </a:r>
            <a:r>
              <a:rPr lang="en-US" sz="2100" dirty="0" err="1"/>
              <a:t>descrito</a:t>
            </a:r>
            <a:r>
              <a:rPr lang="en-US" sz="2100" dirty="0"/>
              <a:t> </a:t>
            </a:r>
            <a:r>
              <a:rPr lang="en-US" sz="2100" dirty="0" err="1"/>
              <a:t>ou</a:t>
            </a:r>
            <a:r>
              <a:rPr lang="en-US" sz="2100" dirty="0"/>
              <a:t> </a:t>
            </a:r>
            <a:r>
              <a:rPr lang="en-US" sz="2100" dirty="0" err="1"/>
              <a:t>escolher</a:t>
            </a:r>
            <a:r>
              <a:rPr lang="en-US" sz="2100" dirty="0"/>
              <a:t> um </a:t>
            </a:r>
            <a:r>
              <a:rPr lang="en-US" sz="2100" dirty="0" err="1"/>
              <a:t>caminho</a:t>
            </a:r>
            <a:r>
              <a:rPr lang="en-US" sz="2100" dirty="0"/>
              <a:t> </a:t>
            </a:r>
            <a:r>
              <a:rPr lang="en-US" sz="2100" dirty="0" err="1"/>
              <a:t>desconhecido</a:t>
            </a:r>
            <a:r>
              <a:rPr lang="en-US" sz="2100" dirty="0"/>
              <a:t>. 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Dois</a:t>
            </a:r>
            <a:r>
              <a:rPr lang="en-US" sz="2100" dirty="0"/>
              <a:t> Gumes: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Certos</a:t>
            </a:r>
            <a:r>
              <a:rPr lang="en-US" sz="2100" dirty="0"/>
              <a:t> </a:t>
            </a:r>
            <a:r>
              <a:rPr lang="en-US" sz="2100" dirty="0" err="1"/>
              <a:t>itens</a:t>
            </a:r>
            <a:r>
              <a:rPr lang="en-US" sz="2100" dirty="0"/>
              <a:t> </a:t>
            </a:r>
            <a:r>
              <a:rPr lang="en-US" sz="2100" dirty="0" err="1"/>
              <a:t>oferecem</a:t>
            </a:r>
            <a:r>
              <a:rPr lang="en-US" sz="2100" dirty="0"/>
              <a:t> </a:t>
            </a:r>
            <a:r>
              <a:rPr lang="en-US" sz="2100" dirty="0" err="1"/>
              <a:t>benefícios</a:t>
            </a:r>
            <a:r>
              <a:rPr lang="en-US" sz="2100" dirty="0"/>
              <a:t> </a:t>
            </a:r>
            <a:r>
              <a:rPr lang="en-US" sz="2100" dirty="0" err="1"/>
              <a:t>acompanhados</a:t>
            </a:r>
            <a:r>
              <a:rPr lang="en-US" sz="2100" dirty="0"/>
              <a:t> de </a:t>
            </a:r>
            <a:r>
              <a:rPr lang="en-US" sz="2100" dirty="0" err="1"/>
              <a:t>desvantagens</a:t>
            </a:r>
            <a:r>
              <a:rPr lang="en-US" sz="2100" dirty="0"/>
              <a:t>.</a:t>
            </a:r>
            <a:br>
              <a:rPr lang="en-US" sz="900" dirty="0"/>
            </a:br>
            <a:endParaRPr lang="en-US" sz="900" dirty="0"/>
          </a:p>
        </p:txBody>
      </p:sp>
      <p:pic>
        <p:nvPicPr>
          <p:cNvPr id="8" name="Imagem 7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8D190AEF-912D-5FB1-C0A7-E25E2A88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3" r="2" b="3745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6" name="Imagem 5" descr="Uma imagem contendo edifício, tijolo, lareira, escuro&#10;&#10;Descrição gerada automaticamente">
            <a:extLst>
              <a:ext uri="{FF2B5EF4-FFF2-40B4-BE49-F238E27FC236}">
                <a16:creationId xmlns:a16="http://schemas.microsoft.com/office/drawing/2014/main" id="{C3798735-D725-F3D6-FA3A-226461A5C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1" name="Imagem 10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5ABEC04-8CFE-54BE-BA68-C68841224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r="3" b="12854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725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634" y="320736"/>
            <a:ext cx="282873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Orientação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600" y="1967025"/>
            <a:ext cx="5246704" cy="384784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Ensina o funcionamento básico de movimentos, itens e interações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Mostra claramente os recursos disponíveis (tempo restante, itens coletados, moeda)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Indicação de erros, acertos e perigos iminentes, como o som crescente da onda de luz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Onde acontece: 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 sala inicial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Durante as primeiras runs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 cada nova mecânica apresentada (com breves instruções na tela)</a:t>
            </a: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934F8E-038C-7733-DFCD-37A62790A82D}"/>
              </a:ext>
            </a:extLst>
          </p:cNvPr>
          <p:cNvSpPr txBox="1"/>
          <p:nvPr/>
        </p:nvSpPr>
        <p:spPr>
          <a:xfrm>
            <a:off x="2603512" y="1407772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Direta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359E6F-9CE7-92B6-57F4-6FB4737CDDBC}"/>
              </a:ext>
            </a:extLst>
          </p:cNvPr>
          <p:cNvSpPr txBox="1"/>
          <p:nvPr/>
        </p:nvSpPr>
        <p:spPr>
          <a:xfrm>
            <a:off x="8039606" y="1407769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Indireta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7E50F2-FC65-B18D-CB90-1FC61A419FA6}"/>
              </a:ext>
            </a:extLst>
          </p:cNvPr>
          <p:cNvSpPr txBox="1">
            <a:spLocks/>
          </p:cNvSpPr>
          <p:nvPr/>
        </p:nvSpPr>
        <p:spPr>
          <a:xfrm>
            <a:off x="6473300" y="1967026"/>
            <a:ext cx="5246704" cy="317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Ambientação visual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Design de níveis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Comportamento de inimigos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Narrativa ambiental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FFFFFF"/>
                </a:solidFill>
              </a:rPr>
              <a:t>Onde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acontece</a:t>
            </a:r>
            <a:r>
              <a:rPr lang="en-US" sz="1900" dirty="0">
                <a:solidFill>
                  <a:srgbClr val="FFFFFF"/>
                </a:solidFill>
              </a:rPr>
              <a:t>: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Ao longo da exploração do templo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Em interações com </a:t>
            </a:r>
            <a:r>
              <a:rPr lang="pt-BR" sz="1900" dirty="0" err="1">
                <a:solidFill>
                  <a:srgbClr val="FFFFFF"/>
                </a:solidFill>
              </a:rPr>
              <a:t>NPCs</a:t>
            </a:r>
            <a:endParaRPr lang="pt-BR" sz="1900" dirty="0">
              <a:solidFill>
                <a:srgbClr val="FFFFFF"/>
              </a:solidFill>
            </a:endParaRP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Nas escolhas de caminhos e artefatos</a:t>
            </a: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9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Mecânica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Componentes da equipe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Adriel Henrique </a:t>
            </a:r>
            <a:r>
              <a:rPr lang="en-US" sz="2000" dirty="0" err="1">
                <a:solidFill>
                  <a:schemeClr val="bg1"/>
                </a:solidFill>
              </a:rPr>
              <a:t>Foppa</a:t>
            </a:r>
            <a:r>
              <a:rPr lang="en-US" sz="2000" dirty="0">
                <a:solidFill>
                  <a:schemeClr val="bg1"/>
                </a:solidFill>
              </a:rPr>
              <a:t> Lima – R.A: 24.122.096-1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Igor Augusto </a:t>
            </a:r>
            <a:r>
              <a:rPr lang="en-US" sz="2000" dirty="0" err="1">
                <a:solidFill>
                  <a:schemeClr val="bg1"/>
                </a:solidFill>
              </a:rPr>
              <a:t>Fiorini</a:t>
            </a:r>
            <a:r>
              <a:rPr lang="en-US" sz="2000" dirty="0">
                <a:solidFill>
                  <a:schemeClr val="bg1"/>
                </a:solidFill>
              </a:rPr>
              <a:t> Rossi – R.A: 24.122.023-5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Lucas Rezende </a:t>
            </a:r>
            <a:r>
              <a:rPr lang="en-US" sz="2000" dirty="0" err="1">
                <a:solidFill>
                  <a:schemeClr val="bg1"/>
                </a:solidFill>
              </a:rPr>
              <a:t>Simões</a:t>
            </a:r>
            <a:r>
              <a:rPr lang="en-US" sz="2000" dirty="0">
                <a:solidFill>
                  <a:schemeClr val="bg1"/>
                </a:solidFill>
              </a:rPr>
              <a:t> – R.A: 24.122.028-4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Ruan </a:t>
            </a:r>
            <a:r>
              <a:rPr lang="en-US" sz="2000" dirty="0" err="1">
                <a:solidFill>
                  <a:schemeClr val="bg1"/>
                </a:solidFill>
              </a:rPr>
              <a:t>Pastrelo</a:t>
            </a:r>
            <a:r>
              <a:rPr lang="en-US" sz="2000" dirty="0">
                <a:solidFill>
                  <a:schemeClr val="bg1"/>
                </a:solidFill>
              </a:rPr>
              <a:t> Turola – R.A: 24.122.050-8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3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Padrão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Interação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Jogador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Comandos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rápidos</a:t>
            </a:r>
            <a:r>
              <a:rPr lang="en-US" dirty="0">
                <a:solidFill>
                  <a:srgbClr val="FFFFFF"/>
                </a:solidFill>
              </a:rPr>
              <a:t> via </a:t>
            </a:r>
            <a:r>
              <a:rPr lang="en-US" dirty="0" err="1">
                <a:solidFill>
                  <a:srgbClr val="FFFFFF"/>
                </a:solidFill>
              </a:rPr>
              <a:t>teclado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Sequências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específicas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sala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Manipulação</a:t>
            </a:r>
            <a:r>
              <a:rPr lang="en-US" dirty="0">
                <a:solidFill>
                  <a:srgbClr val="FFFFFF"/>
                </a:solidFill>
              </a:rPr>
              <a:t> de tempo e </a:t>
            </a:r>
            <a:r>
              <a:rPr lang="en-US" dirty="0" err="1">
                <a:solidFill>
                  <a:srgbClr val="FFFFFF"/>
                </a:solidFill>
              </a:rPr>
              <a:t>recursos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tempo real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Ênfase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reflexo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raciocínio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estratégia</a:t>
            </a:r>
            <a:r>
              <a:rPr lang="en-US" dirty="0">
                <a:solidFill>
                  <a:srgbClr val="FFFFFF"/>
                </a:solidFill>
              </a:rPr>
              <a:t> sob </a:t>
            </a:r>
            <a:r>
              <a:rPr lang="en-US" dirty="0" err="1">
                <a:solidFill>
                  <a:srgbClr val="FFFFFF"/>
                </a:solidFill>
              </a:rPr>
              <a:t>pressão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9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Objetivo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Escapar do Templo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Coletar todos os Artefatos Temporais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Vencer desafios finais antes de ser alcançado pela onda temporal</a:t>
            </a:r>
          </a:p>
        </p:txBody>
      </p:sp>
      <p:pic>
        <p:nvPicPr>
          <p:cNvPr id="6" name="Imagem 5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39EFCC64-C60D-2913-C630-B75DE0155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167951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E3B10EB-B864-5CDC-BEEB-F5DB04E56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3248273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A3D4744B-C740-3113-BA13-4E968FEF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72" y="2096488"/>
            <a:ext cx="2303570" cy="2303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57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Regras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completar sequências de teclas em salas específicas para avançar.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onda de luz representa o tempo que persegue o jogador — se for alcançado, a tentativa falha.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Itens consumíveis e passivos modificam os desafios, oferecendo vantagens.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progressão ocorre por tentativa e erro, seguindo o padrão </a:t>
            </a:r>
            <a:r>
              <a:rPr lang="pt-BR" dirty="0" err="1">
                <a:solidFill>
                  <a:srgbClr val="FFFFFF"/>
                </a:solidFill>
              </a:rPr>
              <a:t>roguelike</a:t>
            </a:r>
            <a:r>
              <a:rPr lang="pt-BR" dirty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otimizar tempo e decisões para sobreviver mais tempo.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Algumas salas ocultam informações importantes — exploração é recompensada.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As ações têm impacto cumulativo: quanto mais artefatos e memórias forem coletados, maiores as chances de alcançar finais alternativos.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91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Procedimentos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Navegar entre salas interligadas.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Realizar sequências de teclas com precisão e rapidez.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Utilizar habilidades temporais de forma estratégica.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Comprar e equipar itens passivos e consumíveis na loja.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Tomar decisões táticas sob pressão (explorar mais ou avançar? Usar item ou não?).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2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EB0310E-E135-2182-4238-DD98784F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r="16455" b="-3"/>
          <a:stretch/>
        </p:blipFill>
        <p:spPr>
          <a:xfrm>
            <a:off x="7008664" y="643468"/>
            <a:ext cx="1811374" cy="1861849"/>
          </a:xfrm>
          <a:prstGeom prst="rect">
            <a:avLst/>
          </a:prstGeom>
        </p:spPr>
      </p:pic>
      <p:pic>
        <p:nvPicPr>
          <p:cNvPr id="11" name="Imagem 10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B16EF80B-2B20-24ED-7EE1-DAE82662D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r="2505" b="-7"/>
          <a:stretch/>
        </p:blipFill>
        <p:spPr>
          <a:xfrm>
            <a:off x="9726351" y="643468"/>
            <a:ext cx="1812656" cy="186184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2789853"/>
            <a:ext cx="4796367" cy="38348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Tempo</a:t>
            </a:r>
            <a:r>
              <a:rPr lang="en-US" sz="1600" dirty="0"/>
              <a:t>: </a:t>
            </a:r>
            <a:r>
              <a:rPr lang="en-US" sz="1600" dirty="0" err="1"/>
              <a:t>Representado</a:t>
            </a:r>
            <a:r>
              <a:rPr lang="en-US" sz="1600" dirty="0"/>
              <a:t> pela </a:t>
            </a:r>
            <a:r>
              <a:rPr lang="en-US" sz="1600" dirty="0" err="1"/>
              <a:t>onda</a:t>
            </a:r>
            <a:r>
              <a:rPr lang="en-US" sz="1600" dirty="0"/>
              <a:t> de luz. </a:t>
            </a:r>
            <a:r>
              <a:rPr lang="en-US" sz="1600" dirty="0" err="1"/>
              <a:t>Recurso</a:t>
            </a:r>
            <a:r>
              <a:rPr lang="en-US" sz="1600" dirty="0"/>
              <a:t> central.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Dinheiro</a:t>
            </a:r>
            <a:r>
              <a:rPr lang="en-US" sz="1600" dirty="0"/>
              <a:t>: </a:t>
            </a:r>
            <a:r>
              <a:rPr lang="en-US" sz="1600" dirty="0" err="1"/>
              <a:t>Obtido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</a:t>
            </a:r>
            <a:r>
              <a:rPr lang="en-US" sz="1600" dirty="0" err="1"/>
              <a:t>completar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.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adquirir</a:t>
            </a:r>
            <a:r>
              <a:rPr lang="en-US" sz="1600" dirty="0"/>
              <a:t> </a:t>
            </a:r>
            <a:r>
              <a:rPr lang="en-US" sz="1600" dirty="0" err="1"/>
              <a:t>itens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Consumíveis</a:t>
            </a:r>
            <a:r>
              <a:rPr lang="en-US" sz="1600" dirty="0"/>
              <a:t>: </a:t>
            </a:r>
            <a:r>
              <a:rPr lang="en-US" sz="1600" dirty="0" err="1"/>
              <a:t>Oferecem</a:t>
            </a:r>
            <a:r>
              <a:rPr lang="en-US" sz="1600" dirty="0"/>
              <a:t> </a:t>
            </a:r>
            <a:r>
              <a:rPr lang="en-US" sz="1600" dirty="0" err="1"/>
              <a:t>vantagens</a:t>
            </a:r>
            <a:r>
              <a:rPr lang="en-US" sz="1600" dirty="0"/>
              <a:t> </a:t>
            </a:r>
            <a:r>
              <a:rPr lang="en-US" sz="1600" dirty="0" err="1"/>
              <a:t>momentâneas</a:t>
            </a:r>
            <a:r>
              <a:rPr lang="en-US" sz="1600" dirty="0"/>
              <a:t> (</a:t>
            </a:r>
            <a:r>
              <a:rPr lang="en-US" sz="1600" dirty="0" err="1"/>
              <a:t>tentativas</a:t>
            </a:r>
            <a:r>
              <a:rPr lang="en-US" sz="1600" dirty="0"/>
              <a:t> extras, </a:t>
            </a:r>
            <a:r>
              <a:rPr lang="en-US" sz="1600" dirty="0" err="1"/>
              <a:t>desaceleração</a:t>
            </a:r>
            <a:r>
              <a:rPr lang="en-US" sz="1600" dirty="0"/>
              <a:t> do tempo).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Passivos</a:t>
            </a:r>
            <a:r>
              <a:rPr lang="en-US" sz="1600" dirty="0"/>
              <a:t>: </a:t>
            </a:r>
            <a:r>
              <a:rPr lang="en-US" sz="1600" dirty="0" err="1"/>
              <a:t>Modificam</a:t>
            </a:r>
            <a:r>
              <a:rPr lang="en-US" sz="1600" dirty="0"/>
              <a:t> </a:t>
            </a:r>
            <a:r>
              <a:rPr lang="en-US" sz="1600" dirty="0" err="1"/>
              <a:t>regras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facilitam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 </a:t>
            </a:r>
            <a:r>
              <a:rPr lang="en-US" sz="1600" dirty="0" err="1"/>
              <a:t>permanentemente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Artefatos</a:t>
            </a:r>
            <a:r>
              <a:rPr lang="en-US" sz="1600" b="1" dirty="0"/>
              <a:t> </a:t>
            </a:r>
            <a:r>
              <a:rPr lang="en-US" sz="1600" b="1" dirty="0" err="1"/>
              <a:t>Temporais</a:t>
            </a:r>
            <a:r>
              <a:rPr lang="en-US" sz="1600" dirty="0"/>
              <a:t>: </a:t>
            </a:r>
            <a:r>
              <a:rPr lang="en-US" sz="1600" dirty="0" err="1"/>
              <a:t>Fundamentais</a:t>
            </a:r>
            <a:r>
              <a:rPr lang="en-US" sz="1600" dirty="0"/>
              <a:t> para o </a:t>
            </a:r>
            <a:r>
              <a:rPr lang="en-US" sz="1600" dirty="0" err="1"/>
              <a:t>progresso</a:t>
            </a:r>
            <a:r>
              <a:rPr lang="en-US" sz="1600" dirty="0"/>
              <a:t> e </a:t>
            </a:r>
            <a:r>
              <a:rPr lang="en-US" sz="1600" dirty="0" err="1"/>
              <a:t>aquisição</a:t>
            </a:r>
            <a:r>
              <a:rPr lang="en-US" sz="1600" dirty="0"/>
              <a:t> de </a:t>
            </a:r>
            <a:r>
              <a:rPr lang="en-US" sz="1600" dirty="0" err="1"/>
              <a:t>habilidades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Fragmentos</a:t>
            </a:r>
            <a:r>
              <a:rPr lang="en-US" sz="1600" b="1" dirty="0"/>
              <a:t> de </a:t>
            </a:r>
            <a:r>
              <a:rPr lang="en-US" sz="1600" b="1" dirty="0" err="1"/>
              <a:t>Memória</a:t>
            </a:r>
            <a:r>
              <a:rPr lang="en-US" sz="1600" dirty="0"/>
              <a:t>: </a:t>
            </a:r>
            <a:r>
              <a:rPr lang="en-US" sz="1600" dirty="0" err="1"/>
              <a:t>Revelam</a:t>
            </a:r>
            <a:r>
              <a:rPr lang="en-US" sz="1600" dirty="0"/>
              <a:t> </a:t>
            </a:r>
            <a:r>
              <a:rPr lang="en-US" sz="1600" dirty="0" err="1"/>
              <a:t>história</a:t>
            </a:r>
            <a:r>
              <a:rPr lang="en-US" sz="1600" dirty="0"/>
              <a:t> e </a:t>
            </a:r>
            <a:r>
              <a:rPr lang="en-US" sz="1600" dirty="0" err="1"/>
              <a:t>desbloqueiam</a:t>
            </a:r>
            <a:r>
              <a:rPr lang="en-US" sz="1600" dirty="0"/>
              <a:t> </a:t>
            </a:r>
            <a:r>
              <a:rPr lang="en-US" sz="1600" dirty="0" err="1"/>
              <a:t>finais</a:t>
            </a:r>
            <a:r>
              <a:rPr lang="en-US" sz="1600" dirty="0"/>
              <a:t> </a:t>
            </a:r>
            <a:r>
              <a:rPr lang="en-US" sz="1600" dirty="0" err="1"/>
              <a:t>diferentes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457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Limites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morte do jogador sempre reinicia o ciclo, limitando a continuidade da tentativa atual.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Certas habilidades só podem ser adquiridas após a coleta de artefatos específicos.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quantidade de itens carregados é limitada, exigindo decisões estratégicas.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8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Resultado</a:t>
            </a:r>
            <a:r>
              <a:rPr lang="en-US" sz="4400" dirty="0">
                <a:solidFill>
                  <a:srgbClr val="FFFFFF"/>
                </a:solidFill>
              </a:rPr>
              <a:t> do Jogo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Vitória: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Ao alcança a última sala e utiliza todos os artefatos coletados para abrir o portal de saída.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vitória pode ter variações de final dependendo dos Fragmentos de Memória coletados, revelando ou ocultando verdades sobre o templo e </a:t>
            </a: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Derrota: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 é consumida pela onda de luz.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Retorna à Sala Inicial.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templo se reconfigura e a tentativa recomeça, com dificuldade ajustada progressivamente.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2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Prefabs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Suzan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controlada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pelo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Sempre </a:t>
            </a:r>
            <a:r>
              <a:rPr lang="en-US" sz="2000" dirty="0" err="1">
                <a:solidFill>
                  <a:srgbClr val="FFFFFF"/>
                </a:solidFill>
              </a:rPr>
              <a:t>durante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Player.cs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movimentação</a:t>
            </a:r>
            <a:r>
              <a:rPr lang="en-US" dirty="0">
                <a:solidFill>
                  <a:srgbClr val="FFFFFF"/>
                </a:solidFill>
              </a:rPr>
              <a:t> com </a:t>
            </a:r>
            <a:r>
              <a:rPr lang="en-US" dirty="0" err="1">
                <a:solidFill>
                  <a:srgbClr val="FFFFFF"/>
                </a:solidFill>
              </a:rPr>
              <a:t>animações</a:t>
            </a:r>
            <a:r>
              <a:rPr lang="en-US" dirty="0">
                <a:solidFill>
                  <a:srgbClr val="FFFFFF"/>
                </a:solidFill>
              </a:rPr>
              <a:t>, coleta, </a:t>
            </a:r>
            <a:r>
              <a:rPr lang="en-US" dirty="0" err="1">
                <a:solidFill>
                  <a:srgbClr val="FFFFFF"/>
                </a:solidFill>
              </a:rPr>
              <a:t>combate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interação</a:t>
            </a:r>
            <a:r>
              <a:rPr lang="en-US" dirty="0">
                <a:solidFill>
                  <a:srgbClr val="FFFFFF"/>
                </a:solidFill>
              </a:rPr>
              <a:t> com NPCs/</a:t>
            </a:r>
            <a:r>
              <a:rPr lang="en-US" dirty="0" err="1">
                <a:solidFill>
                  <a:srgbClr val="FFFFFF"/>
                </a:solidFill>
              </a:rPr>
              <a:t>objetos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dano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5FA80293-ADE6-0C2A-6164-E1D79F48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r="3" b="1351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17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68" y="371719"/>
            <a:ext cx="6125964" cy="19068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Cronos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Descrição</a:t>
            </a:r>
            <a:r>
              <a:rPr lang="en-US" sz="1700" b="1" dirty="0"/>
              <a:t>: </a:t>
            </a:r>
            <a:r>
              <a:rPr lang="en-US" sz="1700" dirty="0" err="1"/>
              <a:t>Vilão</a:t>
            </a:r>
            <a:r>
              <a:rPr lang="en-US" sz="1700" dirty="0"/>
              <a:t> principal do </a:t>
            </a:r>
            <a:r>
              <a:rPr lang="en-US" sz="1700" dirty="0" err="1"/>
              <a:t>jogo</a:t>
            </a:r>
            <a:r>
              <a:rPr lang="en-US" sz="1700" dirty="0"/>
              <a:t>, com </a:t>
            </a:r>
            <a:r>
              <a:rPr lang="en-US" sz="1700" dirty="0" err="1"/>
              <a:t>fases</a:t>
            </a:r>
            <a:r>
              <a:rPr lang="en-US" sz="1700" dirty="0"/>
              <a:t> de </a:t>
            </a:r>
            <a:r>
              <a:rPr lang="en-US" sz="1700" dirty="0" err="1"/>
              <a:t>comportamento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Quando</a:t>
            </a:r>
            <a:r>
              <a:rPr lang="en-US" sz="1700" b="1" dirty="0"/>
              <a:t> é </a:t>
            </a:r>
            <a:r>
              <a:rPr lang="en-US" sz="1700" b="1" dirty="0" err="1"/>
              <a:t>utilizada</a:t>
            </a:r>
            <a:r>
              <a:rPr lang="en-US" sz="1700" b="1" dirty="0"/>
              <a:t>: </a:t>
            </a:r>
            <a:r>
              <a:rPr lang="en-US" sz="1700" dirty="0"/>
              <a:t>Em boss fight </a:t>
            </a:r>
            <a:r>
              <a:rPr lang="en-US" sz="1700" dirty="0" err="1"/>
              <a:t>ao</a:t>
            </a:r>
            <a:r>
              <a:rPr lang="en-US" sz="1700" dirty="0"/>
              <a:t> </a:t>
            </a:r>
            <a:r>
              <a:rPr lang="en-US" sz="1700" dirty="0" err="1"/>
              <a:t>longo</a:t>
            </a:r>
            <a:r>
              <a:rPr lang="en-US" sz="1700" dirty="0"/>
              <a:t> da </a:t>
            </a:r>
            <a:r>
              <a:rPr lang="en-US" sz="1700" dirty="0" err="1"/>
              <a:t>campanha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Colisor</a:t>
            </a:r>
            <a:r>
              <a:rPr lang="en-US" sz="1700" dirty="0"/>
              <a:t>: BoxCollider2D e Rigidbody2D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Script</a:t>
            </a:r>
            <a:r>
              <a:rPr lang="en-US" sz="17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dirty="0" err="1"/>
              <a:t>CronosAI.cs</a:t>
            </a:r>
            <a:r>
              <a:rPr lang="en-US" sz="1700" dirty="0"/>
              <a:t>: </a:t>
            </a:r>
            <a:r>
              <a:rPr lang="en-US" sz="1700" dirty="0" err="1"/>
              <a:t>controla</a:t>
            </a:r>
            <a:r>
              <a:rPr lang="en-US" sz="1700" dirty="0"/>
              <a:t> </a:t>
            </a:r>
            <a:r>
              <a:rPr lang="en-US" sz="1700" dirty="0" err="1"/>
              <a:t>ataques</a:t>
            </a:r>
            <a:r>
              <a:rPr lang="en-US" sz="1700" dirty="0"/>
              <a:t> e </a:t>
            </a:r>
            <a:r>
              <a:rPr lang="en-US" sz="1700" dirty="0" err="1"/>
              <a:t>padrões</a:t>
            </a:r>
            <a:r>
              <a:rPr lang="en-US" sz="1700" dirty="0"/>
              <a:t> </a:t>
            </a:r>
            <a:r>
              <a:rPr lang="en-US" sz="1700" dirty="0" err="1"/>
              <a:t>dinâmicos</a:t>
            </a:r>
            <a:r>
              <a:rPr lang="en-US" sz="1700" dirty="0"/>
              <a:t> e </a:t>
            </a:r>
            <a:r>
              <a:rPr lang="en-US" sz="1700" dirty="0" err="1"/>
              <a:t>muda</a:t>
            </a:r>
            <a:r>
              <a:rPr lang="en-US" sz="1700" dirty="0"/>
              <a:t> </a:t>
            </a:r>
            <a:r>
              <a:rPr lang="en-US" sz="1700" dirty="0" err="1"/>
              <a:t>comportamento</a:t>
            </a:r>
            <a:r>
              <a:rPr lang="en-US" sz="1700" dirty="0"/>
              <a:t> com base </a:t>
            </a:r>
            <a:r>
              <a:rPr lang="en-US" sz="1700" dirty="0" err="1"/>
              <a:t>na</a:t>
            </a:r>
            <a:r>
              <a:rPr lang="en-US" sz="1700" dirty="0"/>
              <a:t> </a:t>
            </a:r>
            <a:r>
              <a:rPr lang="en-US" sz="1700" dirty="0" err="1"/>
              <a:t>vida</a:t>
            </a:r>
            <a:endParaRPr lang="en-US" sz="1700" dirty="0"/>
          </a:p>
        </p:txBody>
      </p:sp>
      <p:pic>
        <p:nvPicPr>
          <p:cNvPr id="18" name="Imagem 1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3BC2E9A-17CE-ABAB-F1B9-4A498945B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" r="2" b="9344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6" name="Imagem 1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3F20DB9-4EB3-03BF-8805-C93357F70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r="4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CE284A-2763-489D-ECDC-E35D15C75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 r="3" b="13761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29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Vendedor da Loja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NPC que </a:t>
            </a:r>
            <a:r>
              <a:rPr lang="en-US" sz="2000" dirty="0" err="1">
                <a:solidFill>
                  <a:srgbClr val="FFFFFF"/>
                </a:solidFill>
              </a:rPr>
              <a:t>vende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itens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mágicos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Dentro</a:t>
            </a:r>
            <a:r>
              <a:rPr lang="en-US" sz="2000" dirty="0">
                <a:solidFill>
                  <a:srgbClr val="FFFFFF"/>
                </a:solidFill>
              </a:rPr>
              <a:t> da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acessível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ShopkeeperDialogue.cs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exibe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diálogos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opções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compra</a:t>
            </a:r>
            <a:r>
              <a:rPr lang="en-US" dirty="0">
                <a:solidFill>
                  <a:srgbClr val="FFFFFF"/>
                </a:solidFill>
              </a:rPr>
              <a:t>.   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ShopInterface.cs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UI da </a:t>
            </a:r>
            <a:r>
              <a:rPr lang="en-US" dirty="0" err="1">
                <a:solidFill>
                  <a:srgbClr val="FFFFFF"/>
                </a:solidFill>
              </a:rPr>
              <a:t>loja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inventário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ADEC707D-3CE0-C2E7-C4D2-300F065B4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7041" b="-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39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Sentinela Temporal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Criatura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patrulha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ataca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ver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com forte </a:t>
            </a:r>
            <a:r>
              <a:rPr lang="en-US" sz="2000" dirty="0" err="1">
                <a:solidFill>
                  <a:srgbClr val="FFFFFF"/>
                </a:solidFill>
              </a:rPr>
              <a:t>influência</a:t>
            </a:r>
            <a:r>
              <a:rPr lang="en-US" sz="2000" dirty="0">
                <a:solidFill>
                  <a:srgbClr val="FFFFFF"/>
                </a:solidFill>
              </a:rPr>
              <a:t>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EnemyPatrol.cs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patrulha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Brinquedo de lego&#10;&#10;Descrição gerada automaticamente com confiança baixa">
            <a:extLst>
              <a:ext uri="{FF2B5EF4-FFF2-40B4-BE49-F238E27FC236}">
                <a16:creationId xmlns:a16="http://schemas.microsoft.com/office/drawing/2014/main" id="{B2C3F643-A50C-0ABF-F2F4-100001005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 r="3" b="1463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93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Guardião das Memórias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Protetor</a:t>
            </a:r>
            <a:r>
              <a:rPr lang="en-US" sz="2000" dirty="0">
                <a:solidFill>
                  <a:srgbClr val="FFFFFF"/>
                </a:solidFill>
              </a:rPr>
              <a:t> dos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memória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Próximo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MemoryGuardian.cs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persegue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ataca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EC2FA4DA-65CD-E516-54D7-5D5F2883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r="3" b="1290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06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Fragmento de Memória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revelam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passado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personagem</a:t>
            </a:r>
            <a:r>
              <a:rPr lang="en-US" sz="2000" dirty="0">
                <a:solidFill>
                  <a:srgbClr val="FFFFFF"/>
                </a:solidFill>
              </a:rPr>
              <a:t> e do </a:t>
            </a:r>
            <a:r>
              <a:rPr lang="en-US" sz="2000" dirty="0" err="1">
                <a:solidFill>
                  <a:srgbClr val="FFFFFF"/>
                </a:solidFill>
              </a:rPr>
              <a:t>vilão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Coletável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desbloqueia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MemoryFragment.cs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caixa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diálogo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1F78833D-F722-E65B-943B-2ADC6E23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r="3" b="954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0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Olho do Oráculo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Artefato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inimigos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invisíveis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ocultas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OracleEye.cs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revela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segredos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cooldown.</a:t>
            </a:r>
          </a:p>
        </p:txBody>
      </p:sp>
      <p:pic>
        <p:nvPicPr>
          <p:cNvPr id="6" name="Imagem 5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31EDFD4-BF62-2F3B-A1C9-AFBB7138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3" b="1113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2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Marca de Cronos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Selo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distorce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determinada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área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puzzles e </a:t>
            </a:r>
            <a:r>
              <a:rPr lang="en-US" sz="2000" dirty="0" err="1">
                <a:solidFill>
                  <a:srgbClr val="FFFFFF"/>
                </a:solidFill>
              </a:rPr>
              <a:t>armadilhas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temporais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PolygonCollider2D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CronosMark.cs</a:t>
            </a:r>
            <a:r>
              <a:rPr lang="en-US" dirty="0">
                <a:solidFill>
                  <a:srgbClr val="FFFFFF"/>
                </a:solidFill>
              </a:rPr>
              <a:t>: altera </a:t>
            </a: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do tempo e </a:t>
            </a:r>
            <a:r>
              <a:rPr lang="en-US" dirty="0" err="1">
                <a:solidFill>
                  <a:srgbClr val="FFFFFF"/>
                </a:solidFill>
              </a:rPr>
              <a:t>pode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causar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debuffs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C9567CA2-E9B9-B6D8-E19E-27EE7CB87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0" r="3" b="1233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54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Poção de Vida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que restaura vida total ou parcial do jogador.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PotionPickup.cs</a:t>
            </a:r>
            <a:r>
              <a:rPr lang="pt-BR" dirty="0">
                <a:solidFill>
                  <a:srgbClr val="FFFFFF"/>
                </a:solidFill>
              </a:rPr>
              <a:t>: restaura vida, toca som e remove o item.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Uma imagem contendo luz, ao ar livre, tráfego, edifício&#10;&#10;Descrição gerada automaticamente">
            <a:extLst>
              <a:ext uri="{FF2B5EF4-FFF2-40B4-BE49-F238E27FC236}">
                <a16:creationId xmlns:a16="http://schemas.microsoft.com/office/drawing/2014/main" id="{D5C45CE7-E9D4-4CB8-AFB4-B3CB63EE8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5" r="3" b="138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3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Ampulheta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>
                <a:solidFill>
                  <a:srgbClr val="FFFFFF"/>
                </a:solidFill>
              </a:rPr>
              <a:t>mágico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essencial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>
                <a:solidFill>
                  <a:srgbClr val="FFFFFF"/>
                </a:solidFill>
              </a:rPr>
              <a:t>permite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 manipular o tempo.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AmpulhetaController.cs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>
                <a:solidFill>
                  <a:srgbClr val="FFFFFF"/>
                </a:solidFill>
              </a:rPr>
              <a:t>poder</a:t>
            </a:r>
            <a:r>
              <a:rPr lang="en-US" dirty="0">
                <a:solidFill>
                  <a:srgbClr val="FFFFFF"/>
                </a:solidFill>
              </a:rPr>
              <a:t> temporal e </a:t>
            </a:r>
            <a:r>
              <a:rPr lang="en-US">
                <a:solidFill>
                  <a:srgbClr val="FFFFFF"/>
                </a:solidFill>
              </a:rPr>
              <a:t>aplica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adicina</a:t>
            </a:r>
            <a:r>
              <a:rPr lang="en-US" dirty="0">
                <a:solidFill>
                  <a:srgbClr val="FFFFFF"/>
                </a:solidFill>
              </a:rPr>
              <a:t> tempo extra.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21661C-52AA-4A00-9670-C36F0BBB7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5" r="3" b="12003"/>
          <a:stretch/>
        </p:blipFill>
        <p:spPr bwMode="auto"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8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Relógio Quebrado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 dirty="0" err="1">
                <a:solidFill>
                  <a:srgbClr val="FFFFFF"/>
                </a:solidFill>
              </a:rPr>
              <a:t>consumível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desacelera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por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alguns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segundos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Quando é </a:t>
            </a:r>
            <a:r>
              <a:rPr lang="en-US" sz="2000" b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Durante </a:t>
            </a:r>
            <a:r>
              <a:rPr lang="en-US" sz="2000" dirty="0" err="1">
                <a:solidFill>
                  <a:srgbClr val="FFFFFF"/>
                </a:solidFill>
              </a:rPr>
              <a:t>combates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ou</a:t>
            </a:r>
            <a:r>
              <a:rPr lang="en-US" sz="2000" dirty="0">
                <a:solidFill>
                  <a:srgbClr val="FFFFFF"/>
                </a:solidFill>
              </a:rPr>
              <a:t> puzzles que </a:t>
            </a:r>
            <a:r>
              <a:rPr lang="en-US" sz="2000" dirty="0" err="1">
                <a:solidFill>
                  <a:srgbClr val="FFFFFF"/>
                </a:solidFill>
              </a:rPr>
              <a:t>exigem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rapidez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TimeDistortionItem.cs</a:t>
            </a:r>
            <a:r>
              <a:rPr lang="en-US" dirty="0">
                <a:solidFill>
                  <a:srgbClr val="FFFFFF"/>
                </a:solidFill>
              </a:rPr>
              <a:t>: o tempo para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10 </a:t>
            </a:r>
            <a:r>
              <a:rPr lang="en-US" dirty="0" err="1">
                <a:solidFill>
                  <a:srgbClr val="FFFFFF"/>
                </a:solidFill>
              </a:rPr>
              <a:t>segundos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" name="Imagem 3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47547F75-38C6-B329-4C02-426060E16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7" r="3" b="62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1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Véu de Nyx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passivo que torna </a:t>
            </a:r>
            <a:r>
              <a:rPr lang="pt-BR" sz="2000" dirty="0" err="1">
                <a:solidFill>
                  <a:srgbClr val="FFFFFF"/>
                </a:solidFill>
              </a:rPr>
              <a:t>Suzan</a:t>
            </a:r>
            <a:r>
              <a:rPr lang="pt-BR" sz="2000" dirty="0">
                <a:solidFill>
                  <a:srgbClr val="FFFFFF"/>
                </a:solidFill>
              </a:rPr>
              <a:t> invisível temporariamente.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Equipado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após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compra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NyxVeilPassive.cs</a:t>
            </a:r>
            <a:r>
              <a:rPr lang="pt-BR" dirty="0">
                <a:solidFill>
                  <a:srgbClr val="FFFFFF"/>
                </a:solidFill>
              </a:rPr>
              <a:t>: ativa invisibilidade.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4A8FF3E-3A7A-841A-28B9-C5994D3B9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5" r="3" b="820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53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Templus Fugit </a:t>
            </a:r>
            <a:r>
              <a:rPr lang="en-US" sz="2000" dirty="0">
                <a:solidFill>
                  <a:srgbClr val="FFFFFF"/>
                </a:solidFill>
              </a:rPr>
              <a:t>é um </a:t>
            </a:r>
            <a:r>
              <a:rPr lang="en-US" sz="2000" dirty="0" err="1">
                <a:solidFill>
                  <a:srgbClr val="FFFFFF"/>
                </a:solidFill>
              </a:rPr>
              <a:t>jogo</a:t>
            </a:r>
            <a:r>
              <a:rPr lang="en-US" sz="2000" dirty="0">
                <a:solidFill>
                  <a:srgbClr val="FFFFFF"/>
                </a:solidFill>
              </a:rPr>
              <a:t> 2d, no </a:t>
            </a:r>
            <a:r>
              <a:rPr lang="en-US" sz="2000" dirty="0" err="1">
                <a:solidFill>
                  <a:srgbClr val="FFFFFF"/>
                </a:solidFill>
              </a:rPr>
              <a:t>estilo</a:t>
            </a:r>
            <a:r>
              <a:rPr lang="en-US" sz="2000" dirty="0">
                <a:solidFill>
                  <a:srgbClr val="FFFFFF"/>
                </a:solidFill>
              </a:rPr>
              <a:t> roguelike de ação e Aventura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Ambientalizado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lendário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b="1" dirty="0">
                <a:solidFill>
                  <a:srgbClr val="FFFFFF"/>
                </a:solidFill>
              </a:rPr>
              <a:t>Templo de </a:t>
            </a:r>
            <a:r>
              <a:rPr lang="en-US" sz="2000" b="1" dirty="0" err="1">
                <a:solidFill>
                  <a:srgbClr val="FFFFFF"/>
                </a:solidFill>
              </a:rPr>
              <a:t>cronos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 </a:t>
            </a:r>
            <a:r>
              <a:rPr lang="en-US" sz="2000" b="1" dirty="0">
                <a:solidFill>
                  <a:srgbClr val="FFFFFF"/>
                </a:solidFill>
              </a:rPr>
              <a:t>tempo é </a:t>
            </a:r>
            <a:r>
              <a:rPr lang="en-US" sz="2000" b="1" dirty="0" err="1">
                <a:solidFill>
                  <a:srgbClr val="FFFFFF"/>
                </a:solidFill>
              </a:rPr>
              <a:t>aliado</a:t>
            </a:r>
            <a:r>
              <a:rPr lang="en-US" sz="2000" b="1" dirty="0">
                <a:solidFill>
                  <a:srgbClr val="FFFFFF"/>
                </a:solidFill>
              </a:rPr>
              <a:t>, </a:t>
            </a:r>
            <a:r>
              <a:rPr lang="en-US" sz="2000" b="1" dirty="0" err="1">
                <a:solidFill>
                  <a:srgbClr val="FFFFFF"/>
                </a:solidFill>
              </a:rPr>
              <a:t>inimigo</a:t>
            </a:r>
            <a:r>
              <a:rPr lang="en-US" sz="2000" b="1" dirty="0">
                <a:solidFill>
                  <a:srgbClr val="FFFFFF"/>
                </a:solidFill>
              </a:rPr>
              <a:t> e </a:t>
            </a:r>
            <a:r>
              <a:rPr lang="en-US" sz="2000" b="1" dirty="0" err="1">
                <a:solidFill>
                  <a:srgbClr val="FFFFFF"/>
                </a:solidFill>
              </a:rPr>
              <a:t>mistério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b="1" dirty="0">
                <a:solidFill>
                  <a:srgbClr val="FFFFFF"/>
                </a:solidFill>
              </a:rPr>
              <a:t>Suzan</a:t>
            </a:r>
            <a:r>
              <a:rPr lang="en-US" sz="2000" dirty="0">
                <a:solidFill>
                  <a:srgbClr val="FFFFFF"/>
                </a:solidFill>
              </a:rPr>
              <a:t>, jovem </a:t>
            </a:r>
            <a:r>
              <a:rPr lang="en-US" sz="2000" dirty="0" err="1">
                <a:solidFill>
                  <a:srgbClr val="FFFFFF"/>
                </a:solidFill>
              </a:rPr>
              <a:t>arqueóloga</a:t>
            </a:r>
            <a:r>
              <a:rPr lang="en-US" sz="2000" dirty="0">
                <a:solidFill>
                  <a:srgbClr val="FFFFFF"/>
                </a:solidFill>
              </a:rPr>
              <a:t>  presa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um </a:t>
            </a:r>
            <a:r>
              <a:rPr lang="en-US" sz="2000" dirty="0" err="1">
                <a:solidFill>
                  <a:srgbClr val="FFFFFF"/>
                </a:solidFill>
              </a:rPr>
              <a:t>ciclo</a:t>
            </a:r>
            <a:r>
              <a:rPr lang="en-US" sz="2000" dirty="0">
                <a:solidFill>
                  <a:srgbClr val="FFFFFF"/>
                </a:solidFill>
              </a:rPr>
              <a:t> temporal </a:t>
            </a:r>
            <a:r>
              <a:rPr lang="en-US" sz="2000" dirty="0" err="1">
                <a:solidFill>
                  <a:srgbClr val="FFFFFF"/>
                </a:solidFill>
              </a:rPr>
              <a:t>infinito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Combina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, puzzles, </a:t>
            </a:r>
            <a:r>
              <a:rPr lang="en-US" sz="2000" dirty="0" err="1">
                <a:solidFill>
                  <a:srgbClr val="FFFFFF"/>
                </a:solidFill>
              </a:rPr>
              <a:t>combate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manipulação</a:t>
            </a:r>
            <a:r>
              <a:rPr lang="en-US" sz="2000" dirty="0">
                <a:solidFill>
                  <a:srgbClr val="FFFFFF"/>
                </a:solidFill>
              </a:rPr>
              <a:t> temporal.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8AB45512-B65E-F5B5-B3B3-5471BE36E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r="624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2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Baú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Baú que pode conter poções, fragmentos ou outros itens.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Espalhado pelo mapa como recompensa de exploração.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ChestController.cs</a:t>
            </a:r>
            <a:r>
              <a:rPr lang="pt-BR" dirty="0">
                <a:solidFill>
                  <a:srgbClr val="FFFFFF"/>
                </a:solidFill>
              </a:rPr>
              <a:t>: desafio para abrir o baú, sorteia recompensa.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17D3A4BF-63A3-A1F2-8C3A-3B68CDAD2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1" r="3" b="5906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5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Moeda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colecionável utilizado como forma de pagamento na loja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Coletada durante a exploração do jogo. Pode ser gasta com o vendedor para adquirir itens mágicos.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CoinPickup.cs</a:t>
            </a:r>
            <a:r>
              <a:rPr lang="pt-BR" dirty="0">
                <a:solidFill>
                  <a:srgbClr val="FFFFFF"/>
                </a:solidFill>
              </a:rPr>
              <a:t>: adiciona moeda ao inventário.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2CA68AA3-52B7-3AF7-25F6-47A95A94A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r="3" b="1162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71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504" y="756235"/>
            <a:ext cx="3498979" cy="1075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03E76B38-90A9-7EE6-D976-DB9083A4D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r="623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9" name="Imagem 8" descr="Uma imagem contendo no interior, edifício, aceso, janela&#10;&#10;Descrição gerada automaticamente">
            <a:extLst>
              <a:ext uri="{FF2B5EF4-FFF2-40B4-BE49-F238E27FC236}">
                <a16:creationId xmlns:a16="http://schemas.microsoft.com/office/drawing/2014/main" id="{E51F6B44-AD3D-A05D-1C34-F9F56A274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r="-7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Descrição</a:t>
            </a:r>
            <a:r>
              <a:rPr lang="en-US" sz="1500" b="1" dirty="0"/>
              <a:t>: </a:t>
            </a:r>
            <a:r>
              <a:rPr lang="pt-BR" sz="1500" dirty="0"/>
              <a:t>Cenário visual do jogo, define o clima, ambientação e atmosfera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Quando</a:t>
            </a:r>
            <a:r>
              <a:rPr lang="en-US" sz="1500" b="1" dirty="0"/>
              <a:t> é </a:t>
            </a:r>
            <a:r>
              <a:rPr lang="en-US" sz="1500" b="1" dirty="0" err="1"/>
              <a:t>utilizada</a:t>
            </a:r>
            <a:r>
              <a:rPr lang="en-US" sz="1500" b="1" dirty="0"/>
              <a:t>: </a:t>
            </a:r>
            <a:r>
              <a:rPr lang="pt-BR" sz="1500" dirty="0"/>
              <a:t>Em todas as cenas do jogo, variando conforme a fase ou evento.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Colisor</a:t>
            </a:r>
            <a:r>
              <a:rPr lang="en-US" sz="1500" dirty="0"/>
              <a:t>: </a:t>
            </a:r>
            <a:r>
              <a:rPr lang="en-US" sz="1500" dirty="0" err="1"/>
              <a:t>Não</a:t>
            </a:r>
            <a:r>
              <a:rPr lang="en-US" sz="1500" dirty="0"/>
              <a:t> </a:t>
            </a:r>
            <a:r>
              <a:rPr lang="en-US" sz="1500" dirty="0" err="1"/>
              <a:t>possui</a:t>
            </a:r>
            <a:r>
              <a:rPr lang="en-US" sz="15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/>
              <a:t>Script</a:t>
            </a:r>
            <a:r>
              <a:rPr lang="en-US" sz="15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 </a:t>
            </a:r>
            <a:r>
              <a:rPr lang="pt-BR" sz="1500" dirty="0" err="1"/>
              <a:t>ParallaxController.cs</a:t>
            </a:r>
            <a:r>
              <a:rPr lang="pt-BR" sz="1500" dirty="0"/>
              <a:t>: aplica efeito de paralaxe para dar profundidade ao cenário.</a:t>
            </a:r>
            <a:endParaRPr lang="en-US" sz="15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F3657E-9ECE-413B-8D34-63AC3A1F9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0" y="1757083"/>
            <a:ext cx="2917128" cy="44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6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Prototipação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em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papel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9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2120" y="134983"/>
            <a:ext cx="334473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788" y="3310033"/>
            <a:ext cx="2715209" cy="51784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Mapa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75173AF-209B-0D6C-63F6-55416FF18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/>
          <a:stretch/>
        </p:blipFill>
        <p:spPr>
          <a:xfrm>
            <a:off x="4681371" y="2003040"/>
            <a:ext cx="7034255" cy="36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116" y="207013"/>
            <a:ext cx="32486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137" y="2021263"/>
            <a:ext cx="3248608" cy="62832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7967E4B-9870-9304-B2F7-07CB89E3F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13266" y="2761862"/>
            <a:ext cx="4898572" cy="2563562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E5C8720-1576-CAB2-B65D-19E828F709EA}"/>
              </a:ext>
            </a:extLst>
          </p:cNvPr>
          <p:cNvSpPr txBox="1">
            <a:spLocks/>
          </p:cNvSpPr>
          <p:nvPr/>
        </p:nvSpPr>
        <p:spPr>
          <a:xfrm>
            <a:off x="7423255" y="2008453"/>
            <a:ext cx="3248608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157DC7BA-EAC4-43E6-791B-1D2FF932B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8"/>
          <a:stretch/>
        </p:blipFill>
        <p:spPr>
          <a:xfrm>
            <a:off x="6780163" y="2761862"/>
            <a:ext cx="4926678" cy="25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05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773" y="355343"/>
            <a:ext cx="3413487" cy="9131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Salas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251" y="2123295"/>
            <a:ext cx="2502159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</a:t>
            </a:r>
            <a:r>
              <a:rPr lang="en-US" dirty="0" err="1">
                <a:solidFill>
                  <a:srgbClr val="FFFFFF"/>
                </a:solidFill>
              </a:rPr>
              <a:t>Comum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F6F4009-04F9-081F-E73C-F3845E676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5" y="2537015"/>
            <a:ext cx="5040282" cy="3555873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76AD513-DFC0-3806-E41D-0A482871D51B}"/>
              </a:ext>
            </a:extLst>
          </p:cNvPr>
          <p:cNvSpPr txBox="1">
            <a:spLocks/>
          </p:cNvSpPr>
          <p:nvPr/>
        </p:nvSpPr>
        <p:spPr>
          <a:xfrm>
            <a:off x="7890590" y="2123295"/>
            <a:ext cx="2502159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de item</a:t>
            </a:r>
          </a:p>
        </p:txBody>
      </p:sp>
      <p:pic>
        <p:nvPicPr>
          <p:cNvPr id="9" name="Imagem 8" descr="Papel branco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96187192-400B-48FA-CCF8-2B8555FF0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21" y="2537015"/>
            <a:ext cx="5857895" cy="35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95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688" y="158621"/>
            <a:ext cx="464431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Loja de </a:t>
            </a:r>
            <a:r>
              <a:rPr lang="en-US" sz="4400" dirty="0" err="1">
                <a:solidFill>
                  <a:srgbClr val="FFFFFF"/>
                </a:solidFill>
              </a:rPr>
              <a:t>itens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48C1F70-F066-4117-20D8-9E2641B4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62" y="2073900"/>
            <a:ext cx="6732476" cy="4194384"/>
          </a:xfrm>
          <a:prstGeom prst="rect">
            <a:avLst/>
          </a:prstGeom>
        </p:spPr>
      </p:pic>
      <p:pic>
        <p:nvPicPr>
          <p:cNvPr id="11" name="Imagem 10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AFD6BA3-E14A-1C2B-184F-99E494D5C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r="20837"/>
          <a:stretch/>
        </p:blipFill>
        <p:spPr>
          <a:xfrm>
            <a:off x="9769151" y="158621"/>
            <a:ext cx="2127380" cy="2500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4361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1389" y="271819"/>
            <a:ext cx="278810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Baú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Foto em preto e branco de computador&#10;&#10;Descrição gerada automaticamente com confiança média">
            <a:extLst>
              <a:ext uri="{FF2B5EF4-FFF2-40B4-BE49-F238E27FC236}">
                <a16:creationId xmlns:a16="http://schemas.microsoft.com/office/drawing/2014/main" id="{893B4122-BABD-664A-0DD4-8BBA528CA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12" y="1869191"/>
            <a:ext cx="7006176" cy="38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97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858" y="250036"/>
            <a:ext cx="3618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Moedas</a:t>
            </a: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ED6B544E-4311-4A74-6C59-0A9C7CF79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04" y="1825625"/>
            <a:ext cx="7046392" cy="4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Público-Alvo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5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4091" y="250036"/>
            <a:ext cx="809840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Teclas</a:t>
            </a:r>
            <a:r>
              <a:rPr lang="en-US" sz="4400" dirty="0">
                <a:solidFill>
                  <a:srgbClr val="FFFFFF"/>
                </a:solidFill>
              </a:rPr>
              <a:t> a </a:t>
            </a:r>
            <a:r>
              <a:rPr lang="en-US" sz="4400" dirty="0" err="1">
                <a:solidFill>
                  <a:srgbClr val="FFFFFF"/>
                </a:solidFill>
              </a:rPr>
              <a:t>serem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apertadas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2A3C1026-90B8-C1D1-947A-1FFA795F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0" y="1825625"/>
            <a:ext cx="8439020" cy="42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3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545" y="219581"/>
            <a:ext cx="104509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F0223A2-EB2C-D2E8-A5C0-FC849520E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4805" y="2307715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1</a:t>
            </a:r>
          </a:p>
        </p:txBody>
      </p:sp>
      <p:pic>
        <p:nvPicPr>
          <p:cNvPr id="9" name="Imagem 8" descr="Mão de pessoa&#10;&#10;Descrição gerada automaticamente com confiança baixa">
            <a:extLst>
              <a:ext uri="{FF2B5EF4-FFF2-40B4-BE49-F238E27FC236}">
                <a16:creationId xmlns:a16="http://schemas.microsoft.com/office/drawing/2014/main" id="{C6987C57-ED32-A366-F842-0A175C18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2802" r="21074" b="17256"/>
          <a:stretch/>
        </p:blipFill>
        <p:spPr>
          <a:xfrm>
            <a:off x="275298" y="2824073"/>
            <a:ext cx="5595163" cy="323149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16D48209-F57A-E755-A905-DC9336603C86}"/>
              </a:ext>
            </a:extLst>
          </p:cNvPr>
          <p:cNvSpPr txBox="1">
            <a:spLocks/>
          </p:cNvSpPr>
          <p:nvPr/>
        </p:nvSpPr>
        <p:spPr>
          <a:xfrm>
            <a:off x="8093115" y="2307715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2</a:t>
            </a:r>
          </a:p>
        </p:txBody>
      </p:sp>
      <p:pic>
        <p:nvPicPr>
          <p:cNvPr id="13" name="Imagem 12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D23F687-97F5-3710-21A5-6DA2FA2B8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t="13821" r="18290" b="11821"/>
          <a:stretch/>
        </p:blipFill>
        <p:spPr>
          <a:xfrm>
            <a:off x="6238962" y="2824072"/>
            <a:ext cx="5584536" cy="323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AEFF977-CEB5-473B-5922-6486D08B367D}"/>
              </a:ext>
            </a:extLst>
          </p:cNvPr>
          <p:cNvSpPr txBox="1">
            <a:spLocks/>
          </p:cNvSpPr>
          <p:nvPr/>
        </p:nvSpPr>
        <p:spPr>
          <a:xfrm>
            <a:off x="1560544" y="219581"/>
            <a:ext cx="10282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C63BC32B-F5D6-859F-0F64-E6EFBA370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4271" y="2357923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3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C64799D-0026-B099-3269-5FB8D1C30940}"/>
              </a:ext>
            </a:extLst>
          </p:cNvPr>
          <p:cNvSpPr txBox="1">
            <a:spLocks/>
          </p:cNvSpPr>
          <p:nvPr/>
        </p:nvSpPr>
        <p:spPr>
          <a:xfrm>
            <a:off x="7933924" y="2323654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4</a:t>
            </a:r>
          </a:p>
        </p:txBody>
      </p:sp>
      <p:pic>
        <p:nvPicPr>
          <p:cNvPr id="14" name="Imagem 13" descr="Lous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A5966EF9-DFC7-EFBA-BCB7-A7A25A1F7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18673" r="20894" b="16342"/>
          <a:stretch/>
        </p:blipFill>
        <p:spPr>
          <a:xfrm>
            <a:off x="498937" y="2928573"/>
            <a:ext cx="5046899" cy="2703255"/>
          </a:xfrm>
          <a:prstGeom prst="rect">
            <a:avLst/>
          </a:prstGeom>
        </p:spPr>
      </p:pic>
      <p:pic>
        <p:nvPicPr>
          <p:cNvPr id="16" name="Imagem 1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AB34FF0C-1BE6-368D-886D-A37ED47E0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36456" r="20179" b="11274"/>
          <a:stretch/>
        </p:blipFill>
        <p:spPr>
          <a:xfrm>
            <a:off x="5751131" y="2917380"/>
            <a:ext cx="6241816" cy="27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4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Obrigado</a:t>
            </a:r>
            <a:r>
              <a:rPr lang="en-US" sz="6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Público-Alvo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Jovens adultos (16 a 30 anos)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Fãs de jogos</a:t>
            </a:r>
            <a:r>
              <a:rPr lang="pt-BR" b="1" dirty="0">
                <a:solidFill>
                  <a:srgbClr val="FFFFFF"/>
                </a:solidFill>
              </a:rPr>
              <a:t> independentes, </a:t>
            </a:r>
            <a:r>
              <a:rPr lang="pt-BR" b="1" dirty="0" err="1">
                <a:solidFill>
                  <a:srgbClr val="FFFFFF"/>
                </a:solidFill>
              </a:rPr>
              <a:t>roguelikes</a:t>
            </a:r>
            <a:r>
              <a:rPr lang="pt-BR" b="1" dirty="0">
                <a:solidFill>
                  <a:srgbClr val="FFFFFF"/>
                </a:solidFill>
              </a:rPr>
              <a:t> e desafios estratégicos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Interesse por </a:t>
            </a:r>
            <a:r>
              <a:rPr lang="pt-BR" b="1" dirty="0"/>
              <a:t>mecânicas inovadoras</a:t>
            </a:r>
            <a:r>
              <a:rPr lang="pt-BR" dirty="0"/>
              <a:t> e </a:t>
            </a:r>
            <a:r>
              <a:rPr lang="pt-BR" b="1" dirty="0"/>
              <a:t>histórias enigmáticas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Apreciam </a:t>
            </a:r>
            <a:r>
              <a:rPr lang="pt-BR" b="1" dirty="0" err="1"/>
              <a:t>rejogabilidade</a:t>
            </a:r>
            <a:r>
              <a:rPr lang="pt-BR" dirty="0"/>
              <a:t>, </a:t>
            </a:r>
            <a:r>
              <a:rPr lang="pt-BR" b="1" dirty="0"/>
              <a:t>progressão por tentativa e erro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Gostam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jogos</a:t>
            </a:r>
            <a:r>
              <a:rPr lang="en-US" b="1" dirty="0">
                <a:solidFill>
                  <a:srgbClr val="FFFFFF"/>
                </a:solidFill>
              </a:rPr>
              <a:t> com: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Combate intenso</a:t>
            </a:r>
            <a:r>
              <a:rPr lang="pt-BR" dirty="0"/>
              <a:t> e decisões rápidas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Fases únicas</a:t>
            </a:r>
            <a:r>
              <a:rPr lang="pt-BR" dirty="0"/>
              <a:t> via geração procedural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 err="1"/>
              <a:t>Permadeath</a:t>
            </a:r>
            <a:r>
              <a:rPr lang="pt-BR" dirty="0"/>
              <a:t> e variação a cada ciclo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Narrativa fragmentada</a:t>
            </a:r>
            <a:r>
              <a:rPr lang="pt-BR" dirty="0"/>
              <a:t> e exploratória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6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Estética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69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Peronagens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Principais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D6A24A66-3C13-63AA-EC1F-6F63649F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4795"/>
            <a:ext cx="2657669" cy="2657669"/>
          </a:xfrm>
          <a:prstGeom prst="rect">
            <a:avLst/>
          </a:prstGeom>
        </p:spPr>
      </p:pic>
      <p:pic>
        <p:nvPicPr>
          <p:cNvPr id="11" name="Imagem 10" descr="Desenho de um gato&#10;&#10;Descrição gerada automaticamente com confiança média">
            <a:extLst>
              <a:ext uri="{FF2B5EF4-FFF2-40B4-BE49-F238E27FC236}">
                <a16:creationId xmlns:a16="http://schemas.microsoft.com/office/drawing/2014/main" id="{15CDAE78-ADEC-882F-7881-C1E31A138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45" y="2601522"/>
            <a:ext cx="2657669" cy="2657669"/>
          </a:xfrm>
          <a:prstGeom prst="rect">
            <a:avLst/>
          </a:prstGeom>
        </p:spPr>
      </p:pic>
      <p:pic>
        <p:nvPicPr>
          <p:cNvPr id="15" name="Imagem 1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B311DDFA-41FE-0D86-C5EE-2679104BF2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2" r="21547"/>
          <a:stretch/>
        </p:blipFill>
        <p:spPr>
          <a:xfrm>
            <a:off x="8565491" y="2601522"/>
            <a:ext cx="2258009" cy="265382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1EF5D38-DBD6-D429-FA57-20288B2BF95A}"/>
              </a:ext>
            </a:extLst>
          </p:cNvPr>
          <p:cNvSpPr txBox="1"/>
          <p:nvPr/>
        </p:nvSpPr>
        <p:spPr>
          <a:xfrm>
            <a:off x="643028" y="5255348"/>
            <a:ext cx="304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Suzan – </a:t>
            </a:r>
            <a:r>
              <a:rPr lang="pt-BR" dirty="0" err="1"/>
              <a:t>Joven</a:t>
            </a:r>
            <a:r>
              <a:rPr lang="pt-BR" dirty="0"/>
              <a:t> Arqueóloga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0CD7D5-7E72-0EC9-794D-8C74DC125738}"/>
              </a:ext>
            </a:extLst>
          </p:cNvPr>
          <p:cNvSpPr txBox="1"/>
          <p:nvPr/>
        </p:nvSpPr>
        <p:spPr>
          <a:xfrm>
            <a:off x="4355615" y="5255348"/>
            <a:ext cx="335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Entidade Cronos – Personificação do Tempo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FD23F5-F63D-9169-8748-1C477E34DD29}"/>
              </a:ext>
            </a:extLst>
          </p:cNvPr>
          <p:cNvSpPr txBox="1"/>
          <p:nvPr/>
        </p:nvSpPr>
        <p:spPr>
          <a:xfrm>
            <a:off x="8202754" y="5262464"/>
            <a:ext cx="298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Comerciante excêntrico</a:t>
            </a:r>
          </a:p>
        </p:txBody>
      </p:sp>
    </p:spTree>
    <p:extLst>
      <p:ext uri="{BB962C8B-B14F-4D97-AF65-F5344CB8AC3E}">
        <p14:creationId xmlns:p14="http://schemas.microsoft.com/office/powerpoint/2010/main" val="233737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8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História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Clr>
                <a:srgbClr val="A08249"/>
              </a:buClr>
            </a:pPr>
            <a:r>
              <a:rPr lang="pt-BR" sz="1900">
                <a:solidFill>
                  <a:srgbClr val="FFFFFF"/>
                </a:solidFill>
              </a:rPr>
              <a:t>A história se passa nas profundezas do Templo de Cronos, um santuário antigo construído por uma civilização que tentava dominar o tempo. Ao ser ativado, o templo isola qualquer intruso dentro de um ciclo temporal, onde tempo, espaço e realidade se distorcem. Antes do jogador assumir o controle, é revelado que Suzan está em busca de alguns artefatos lendários, acreditando ser uma descoberta arqueológica comum.</a:t>
            </a:r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1878</Words>
  <Application>Microsoft Office PowerPoint</Application>
  <PresentationFormat>Widescreen</PresentationFormat>
  <Paragraphs>257</Paragraphs>
  <Slides>53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Tema do Office</vt:lpstr>
      <vt:lpstr>Templus Fugit - A Jornada Contra o Tempo</vt:lpstr>
      <vt:lpstr>Componentes da equipe</vt:lpstr>
      <vt:lpstr>Introdução</vt:lpstr>
      <vt:lpstr>Introdução</vt:lpstr>
      <vt:lpstr>Público-Alvo</vt:lpstr>
      <vt:lpstr>Público-Alvo</vt:lpstr>
      <vt:lpstr>Estética</vt:lpstr>
      <vt:lpstr>Peronagens Principais</vt:lpstr>
      <vt:lpstr>História</vt:lpstr>
      <vt:lpstr>Premissa da Narrativa</vt:lpstr>
      <vt:lpstr>Início</vt:lpstr>
      <vt:lpstr>Evolução Progressiva</vt:lpstr>
      <vt:lpstr>Final</vt:lpstr>
      <vt:lpstr>Sentidos Explorados</vt:lpstr>
      <vt:lpstr>Dinâmica</vt:lpstr>
      <vt:lpstr>Elementos de Atenção e Envolvimento</vt:lpstr>
      <vt:lpstr>Tipos de Decisões</vt:lpstr>
      <vt:lpstr>Orientação</vt:lpstr>
      <vt:lpstr>Mecânica</vt:lpstr>
      <vt:lpstr>Padrão de Interação do Jogador</vt:lpstr>
      <vt:lpstr>Objetivo</vt:lpstr>
      <vt:lpstr>Regras</vt:lpstr>
      <vt:lpstr>Procedimentos</vt:lpstr>
      <vt:lpstr>Recursos</vt:lpstr>
      <vt:lpstr>Limites do jogo</vt:lpstr>
      <vt:lpstr>Resultado do Jogo</vt:lpstr>
      <vt:lpstr>Prefabs</vt:lpstr>
      <vt:lpstr>Suzan</vt:lpstr>
      <vt:lpstr>Cronos</vt:lpstr>
      <vt:lpstr>Vendedor da Loja</vt:lpstr>
      <vt:lpstr>Sentinela Temporal</vt:lpstr>
      <vt:lpstr>Guardião das Memórias</vt:lpstr>
      <vt:lpstr>Fragmento de Memória</vt:lpstr>
      <vt:lpstr>Olho do Oráculo</vt:lpstr>
      <vt:lpstr>Marca de Cronos</vt:lpstr>
      <vt:lpstr>Poção de Vida</vt:lpstr>
      <vt:lpstr>Ampulheta</vt:lpstr>
      <vt:lpstr>Relógio Quebrado</vt:lpstr>
      <vt:lpstr>Véu de Nyx</vt:lpstr>
      <vt:lpstr>Baú</vt:lpstr>
      <vt:lpstr>Moeda</vt:lpstr>
      <vt:lpstr>Background</vt:lpstr>
      <vt:lpstr>Prototipação em papel</vt:lpstr>
      <vt:lpstr>Mapa</vt:lpstr>
      <vt:lpstr>Mapa</vt:lpstr>
      <vt:lpstr>Salas</vt:lpstr>
      <vt:lpstr>Loja de itens</vt:lpstr>
      <vt:lpstr>Baú</vt:lpstr>
      <vt:lpstr>Moedas</vt:lpstr>
      <vt:lpstr>Teclas a serem apertadas</vt:lpstr>
      <vt:lpstr>Tipos de escolhas que podem ser feitas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Templus Fugit - A Jornada Contra o Tempo</dc:title>
  <dc:creator>Ruan P. Turola</dc:creator>
  <cp:lastModifiedBy>RUAN PASTRELO TUROLA</cp:lastModifiedBy>
  <cp:revision>21</cp:revision>
  <dcterms:created xsi:type="dcterms:W3CDTF">2025-04-06T18:49:47Z</dcterms:created>
  <dcterms:modified xsi:type="dcterms:W3CDTF">2025-04-07T19:32:30Z</dcterms:modified>
</cp:coreProperties>
</file>